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7" r:id="rId5"/>
    <p:sldMasterId id="2147483655" r:id="rId6"/>
    <p:sldMasterId id="2147483656" r:id="rId7"/>
    <p:sldMasterId id="2147483658" r:id="rId8"/>
    <p:sldMasterId id="2147483708" r:id="rId9"/>
  </p:sldMasterIdLst>
  <p:notesMasterIdLst>
    <p:notesMasterId r:id="rId31"/>
  </p:notesMasterIdLst>
  <p:sldIdLst>
    <p:sldId id="272" r:id="rId10"/>
    <p:sldId id="337" r:id="rId11"/>
    <p:sldId id="333" r:id="rId12"/>
    <p:sldId id="344" r:id="rId13"/>
    <p:sldId id="373" r:id="rId14"/>
    <p:sldId id="367" r:id="rId15"/>
    <p:sldId id="369" r:id="rId16"/>
    <p:sldId id="370" r:id="rId17"/>
    <p:sldId id="371" r:id="rId18"/>
    <p:sldId id="366" r:id="rId19"/>
    <p:sldId id="338" r:id="rId20"/>
    <p:sldId id="380" r:id="rId21"/>
    <p:sldId id="379" r:id="rId22"/>
    <p:sldId id="378" r:id="rId23"/>
    <p:sldId id="382" r:id="rId24"/>
    <p:sldId id="386" r:id="rId25"/>
    <p:sldId id="381" r:id="rId26"/>
    <p:sldId id="385" r:id="rId27"/>
    <p:sldId id="384" r:id="rId28"/>
    <p:sldId id="365" r:id="rId29"/>
    <p:sldId id="332" r:id="rId30"/>
  </p:sldIdLst>
  <p:sldSz cx="12192000" cy="6858000"/>
  <p:notesSz cx="7010400" cy="92964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A3B"/>
    <a:srgbClr val="FF0000"/>
    <a:srgbClr val="DA2F39"/>
    <a:srgbClr val="DC4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23" autoAdjust="0"/>
    <p:restoredTop sz="81782" autoAdjust="0"/>
  </p:normalViewPr>
  <p:slideViewPr>
    <p:cSldViewPr>
      <p:cViewPr varScale="1">
        <p:scale>
          <a:sx n="55" d="100"/>
          <a:sy n="55" d="100"/>
        </p:scale>
        <p:origin x="1404" y="-16"/>
      </p:cViewPr>
      <p:guideLst>
        <p:guide orient="horz" pos="2160"/>
        <p:guide pos="3840"/>
      </p:guideLst>
    </p:cSldViewPr>
  </p:slideViewPr>
  <p:outlineViewPr>
    <p:cViewPr>
      <p:scale>
        <a:sx n="33" d="100"/>
        <a:sy n="33" d="100"/>
      </p:scale>
      <p:origin x="0" y="1348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Belding" userId="7dd8435a-6e89-486c-b314-ad557887fdb5" providerId="ADAL" clId="{9CF389D5-282C-429D-A3CB-69F76260D51A}"/>
    <pc:docChg chg="custSel modSld">
      <pc:chgData name="Stacey Belding" userId="7dd8435a-6e89-486c-b314-ad557887fdb5" providerId="ADAL" clId="{9CF389D5-282C-429D-A3CB-69F76260D51A}" dt="2021-09-14T21:37:18.472" v="655" actId="1076"/>
      <pc:docMkLst>
        <pc:docMk/>
      </pc:docMkLst>
      <pc:sldChg chg="modSp">
        <pc:chgData name="Stacey Belding" userId="7dd8435a-6e89-486c-b314-ad557887fdb5" providerId="ADAL" clId="{9CF389D5-282C-429D-A3CB-69F76260D51A}" dt="2021-09-14T21:33:08.233" v="81" actId="20577"/>
        <pc:sldMkLst>
          <pc:docMk/>
          <pc:sldMk cId="4110518297" sldId="382"/>
        </pc:sldMkLst>
        <pc:spChg chg="mod">
          <ac:chgData name="Stacey Belding" userId="7dd8435a-6e89-486c-b314-ad557887fdb5" providerId="ADAL" clId="{9CF389D5-282C-429D-A3CB-69F76260D51A}" dt="2021-09-14T21:33:08.233" v="81" actId="20577"/>
          <ac:spMkLst>
            <pc:docMk/>
            <pc:sldMk cId="4110518297" sldId="382"/>
            <ac:spMk id="4" creationId="{9D5DC2DF-35AE-486A-BD44-24FD41A4298F}"/>
          </ac:spMkLst>
        </pc:spChg>
      </pc:sldChg>
      <pc:sldChg chg="modSp">
        <pc:chgData name="Stacey Belding" userId="7dd8435a-6e89-486c-b314-ad557887fdb5" providerId="ADAL" clId="{9CF389D5-282C-429D-A3CB-69F76260D51A}" dt="2021-09-14T21:37:18.472" v="655" actId="1076"/>
        <pc:sldMkLst>
          <pc:docMk/>
          <pc:sldMk cId="97123951" sldId="385"/>
        </pc:sldMkLst>
        <pc:spChg chg="mod">
          <ac:chgData name="Stacey Belding" userId="7dd8435a-6e89-486c-b314-ad557887fdb5" providerId="ADAL" clId="{9CF389D5-282C-429D-A3CB-69F76260D51A}" dt="2021-09-14T21:37:18.472" v="655" actId="1076"/>
          <ac:spMkLst>
            <pc:docMk/>
            <pc:sldMk cId="97123951" sldId="385"/>
            <ac:spMk id="5" creationId="{07EE022C-9F3D-4006-A197-A4102AB1D518}"/>
          </ac:spMkLst>
        </pc:spChg>
        <pc:spChg chg="mod">
          <ac:chgData name="Stacey Belding" userId="7dd8435a-6e89-486c-b314-ad557887fdb5" providerId="ADAL" clId="{9CF389D5-282C-429D-A3CB-69F76260D51A}" dt="2021-09-14T21:37:14.606" v="654" actId="1076"/>
          <ac:spMkLst>
            <pc:docMk/>
            <pc:sldMk cId="97123951" sldId="385"/>
            <ac:spMk id="3075" creationId="{221CB880-BE51-4E0B-998F-BE5327B7A83A}"/>
          </ac:spMkLst>
        </pc:spChg>
      </pc:sldChg>
      <pc:sldChg chg="modSp">
        <pc:chgData name="Stacey Belding" userId="7dd8435a-6e89-486c-b314-ad557887fdb5" providerId="ADAL" clId="{9CF389D5-282C-429D-A3CB-69F76260D51A}" dt="2021-09-14T21:34:08.203" v="273" actId="20577"/>
        <pc:sldMkLst>
          <pc:docMk/>
          <pc:sldMk cId="3341343272" sldId="386"/>
        </pc:sldMkLst>
        <pc:spChg chg="mod">
          <ac:chgData name="Stacey Belding" userId="7dd8435a-6e89-486c-b314-ad557887fdb5" providerId="ADAL" clId="{9CF389D5-282C-429D-A3CB-69F76260D51A}" dt="2021-09-14T21:34:08.203" v="273" actId="20577"/>
          <ac:spMkLst>
            <pc:docMk/>
            <pc:sldMk cId="3341343272" sldId="386"/>
            <ac:spMk id="4" creationId="{9D5DC2DF-35AE-486A-BD44-24FD41A429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5E47DA-BC15-4727-80BC-B22314B518CE}" type="datetimeFigureOut">
              <a:rPr lang="en-US" smtClean="0"/>
              <a:t>9/14/2021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EAE04A-E65F-431D-8333-EAC9DB54F1B6}" type="slidenum">
              <a:rPr lang="en-US" smtClean="0"/>
              <a:t>‹#›</a:t>
            </a:fld>
            <a:endParaRPr lang="en-US"/>
          </a:p>
        </p:txBody>
      </p:sp>
    </p:spTree>
    <p:extLst>
      <p:ext uri="{BB962C8B-B14F-4D97-AF65-F5344CB8AC3E}">
        <p14:creationId xmlns:p14="http://schemas.microsoft.com/office/powerpoint/2010/main" val="2826931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BE8250BF-0019-4823-AD0E-CC532A64EC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920E7F3E-AD5E-4080-B9CC-DEEE86297A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a:extLst>
              <a:ext uri="{FF2B5EF4-FFF2-40B4-BE49-F238E27FC236}">
                <a16:creationId xmlns:a16="http://schemas.microsoft.com/office/drawing/2014/main" id="{09A7D02D-69CC-4FA6-B13D-E901FCA132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B39A566E-7E8B-4109-8C1A-1654D0F89269}" type="slidenum">
              <a:rPr lang="en-US" altLang="en-US" smtClean="0"/>
              <a:pPr/>
              <a:t>2</a:t>
            </a:fld>
            <a:endParaRPr lang="en-US" altLang="en-US"/>
          </a:p>
        </p:txBody>
      </p:sp>
    </p:spTree>
    <p:extLst>
      <p:ext uri="{BB962C8B-B14F-4D97-AF65-F5344CB8AC3E}">
        <p14:creationId xmlns:p14="http://schemas.microsoft.com/office/powerpoint/2010/main" val="687601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4FFABA1-596A-4871-9F0C-0AC4EB9476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79D03B39-32DD-4B9E-BB66-987BDF0F45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172" name="Slide Number Placeholder 3">
            <a:extLst>
              <a:ext uri="{FF2B5EF4-FFF2-40B4-BE49-F238E27FC236}">
                <a16:creationId xmlns:a16="http://schemas.microsoft.com/office/drawing/2014/main" id="{496BD7CD-5B4D-4670-A17A-64A2F1EE5F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55426476-9152-464E-9B22-499EF5C99BCA}" type="slidenum">
              <a:rPr lang="en-US" altLang="en-US" smtClean="0"/>
              <a:pPr/>
              <a:t>11</a:t>
            </a:fld>
            <a:endParaRPr lang="en-US" altLang="en-US"/>
          </a:p>
        </p:txBody>
      </p:sp>
    </p:spTree>
    <p:extLst>
      <p:ext uri="{BB962C8B-B14F-4D97-AF65-F5344CB8AC3E}">
        <p14:creationId xmlns:p14="http://schemas.microsoft.com/office/powerpoint/2010/main" val="59774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4FFABA1-596A-4871-9F0C-0AC4EB9476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79D03B39-32DD-4B9E-BB66-987BDF0F45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172" name="Slide Number Placeholder 3">
            <a:extLst>
              <a:ext uri="{FF2B5EF4-FFF2-40B4-BE49-F238E27FC236}">
                <a16:creationId xmlns:a16="http://schemas.microsoft.com/office/drawing/2014/main" id="{496BD7CD-5B4D-4670-A17A-64A2F1EE5F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55426476-9152-464E-9B22-499EF5C99BCA}" type="slidenum">
              <a:rPr lang="en-US" altLang="en-US" smtClean="0"/>
              <a:pPr/>
              <a:t>12</a:t>
            </a:fld>
            <a:endParaRPr lang="en-US" altLang="en-US"/>
          </a:p>
        </p:txBody>
      </p:sp>
    </p:spTree>
    <p:extLst>
      <p:ext uri="{BB962C8B-B14F-4D97-AF65-F5344CB8AC3E}">
        <p14:creationId xmlns:p14="http://schemas.microsoft.com/office/powerpoint/2010/main" val="3888985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4FFABA1-596A-4871-9F0C-0AC4EB9476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79D03B39-32DD-4B9E-BB66-987BDF0F45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172" name="Slide Number Placeholder 3">
            <a:extLst>
              <a:ext uri="{FF2B5EF4-FFF2-40B4-BE49-F238E27FC236}">
                <a16:creationId xmlns:a16="http://schemas.microsoft.com/office/drawing/2014/main" id="{496BD7CD-5B4D-4670-A17A-64A2F1EE5F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55426476-9152-464E-9B22-499EF5C99BCA}" type="slidenum">
              <a:rPr lang="en-US" altLang="en-US" smtClean="0"/>
              <a:pPr/>
              <a:t>13</a:t>
            </a:fld>
            <a:endParaRPr lang="en-US" altLang="en-US"/>
          </a:p>
        </p:txBody>
      </p:sp>
    </p:spTree>
    <p:extLst>
      <p:ext uri="{BB962C8B-B14F-4D97-AF65-F5344CB8AC3E}">
        <p14:creationId xmlns:p14="http://schemas.microsoft.com/office/powerpoint/2010/main" val="3036976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4FFABA1-596A-4871-9F0C-0AC4EB9476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79D03B39-32DD-4B9E-BB66-987BDF0F45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Tips adapted from https://accessiblecampus.ca/tools-resources/educators-tool-kit/teaching-tips/teaching-students-with-learning-disabilities/ </a:t>
            </a:r>
          </a:p>
        </p:txBody>
      </p:sp>
      <p:sp>
        <p:nvSpPr>
          <p:cNvPr id="7172" name="Slide Number Placeholder 3">
            <a:extLst>
              <a:ext uri="{FF2B5EF4-FFF2-40B4-BE49-F238E27FC236}">
                <a16:creationId xmlns:a16="http://schemas.microsoft.com/office/drawing/2014/main" id="{496BD7CD-5B4D-4670-A17A-64A2F1EE5F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55426476-9152-464E-9B22-499EF5C99BCA}" type="slidenum">
              <a:rPr lang="en-US" altLang="en-US" smtClean="0"/>
              <a:pPr/>
              <a:t>14</a:t>
            </a:fld>
            <a:endParaRPr lang="en-US" altLang="en-US"/>
          </a:p>
        </p:txBody>
      </p:sp>
    </p:spTree>
    <p:extLst>
      <p:ext uri="{BB962C8B-B14F-4D97-AF65-F5344CB8AC3E}">
        <p14:creationId xmlns:p14="http://schemas.microsoft.com/office/powerpoint/2010/main" val="4252986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4FFABA1-596A-4871-9F0C-0AC4EB9476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79D03B39-32DD-4B9E-BB66-987BDF0F45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Tips adapted from https://accessiblecampus.ca/tools-resources/educators-tool-kit/teaching-tips/teaching-students-with-learning-disabilities/ </a:t>
            </a:r>
          </a:p>
        </p:txBody>
      </p:sp>
      <p:sp>
        <p:nvSpPr>
          <p:cNvPr id="7172" name="Slide Number Placeholder 3">
            <a:extLst>
              <a:ext uri="{FF2B5EF4-FFF2-40B4-BE49-F238E27FC236}">
                <a16:creationId xmlns:a16="http://schemas.microsoft.com/office/drawing/2014/main" id="{496BD7CD-5B4D-4670-A17A-64A2F1EE5F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55426476-9152-464E-9B22-499EF5C99BCA}" type="slidenum">
              <a:rPr lang="en-US" altLang="en-US" smtClean="0"/>
              <a:pPr/>
              <a:t>15</a:t>
            </a:fld>
            <a:endParaRPr lang="en-US" altLang="en-US"/>
          </a:p>
        </p:txBody>
      </p:sp>
    </p:spTree>
    <p:extLst>
      <p:ext uri="{BB962C8B-B14F-4D97-AF65-F5344CB8AC3E}">
        <p14:creationId xmlns:p14="http://schemas.microsoft.com/office/powerpoint/2010/main" val="1656098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4FFABA1-596A-4871-9F0C-0AC4EB9476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79D03B39-32DD-4B9E-BB66-987BDF0F45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Tips adapted from https://accessiblecampus.ca/tools-resources/educators-tool-kit/teaching-tips/teaching-students-with-learning-disabilities/ </a:t>
            </a:r>
          </a:p>
        </p:txBody>
      </p:sp>
      <p:sp>
        <p:nvSpPr>
          <p:cNvPr id="7172" name="Slide Number Placeholder 3">
            <a:extLst>
              <a:ext uri="{FF2B5EF4-FFF2-40B4-BE49-F238E27FC236}">
                <a16:creationId xmlns:a16="http://schemas.microsoft.com/office/drawing/2014/main" id="{496BD7CD-5B4D-4670-A17A-64A2F1EE5F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55426476-9152-464E-9B22-499EF5C99BCA}" type="slidenum">
              <a:rPr lang="en-US" altLang="en-US" smtClean="0"/>
              <a:pPr/>
              <a:t>16</a:t>
            </a:fld>
            <a:endParaRPr lang="en-US" altLang="en-US"/>
          </a:p>
        </p:txBody>
      </p:sp>
    </p:spTree>
    <p:extLst>
      <p:ext uri="{BB962C8B-B14F-4D97-AF65-F5344CB8AC3E}">
        <p14:creationId xmlns:p14="http://schemas.microsoft.com/office/powerpoint/2010/main" val="2263443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4FFABA1-596A-4871-9F0C-0AC4EB9476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79D03B39-32DD-4B9E-BB66-987BDF0F45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Tips taken from https://accessiblecampus.ca/tools-resources/educators-tool-kit/teaching-tips/teaching-students-with-learning-disabilities/ </a:t>
            </a:r>
          </a:p>
        </p:txBody>
      </p:sp>
      <p:sp>
        <p:nvSpPr>
          <p:cNvPr id="7172" name="Slide Number Placeholder 3">
            <a:extLst>
              <a:ext uri="{FF2B5EF4-FFF2-40B4-BE49-F238E27FC236}">
                <a16:creationId xmlns:a16="http://schemas.microsoft.com/office/drawing/2014/main" id="{496BD7CD-5B4D-4670-A17A-64A2F1EE5F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55426476-9152-464E-9B22-499EF5C99BCA}" type="slidenum">
              <a:rPr lang="en-US" altLang="en-US" smtClean="0"/>
              <a:pPr/>
              <a:t>17</a:t>
            </a:fld>
            <a:endParaRPr lang="en-US" altLang="en-US"/>
          </a:p>
        </p:txBody>
      </p:sp>
    </p:spTree>
    <p:extLst>
      <p:ext uri="{BB962C8B-B14F-4D97-AF65-F5344CB8AC3E}">
        <p14:creationId xmlns:p14="http://schemas.microsoft.com/office/powerpoint/2010/main" val="45461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4FFABA1-596A-4871-9F0C-0AC4EB9476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79D03B39-32DD-4B9E-BB66-987BDF0F45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Tips taken from https://accessiblecampus.ca/tools-resources/educators-tool-kit/teaching-tips/teaching-students-with-learning-disabilities/ </a:t>
            </a:r>
          </a:p>
        </p:txBody>
      </p:sp>
      <p:sp>
        <p:nvSpPr>
          <p:cNvPr id="7172" name="Slide Number Placeholder 3">
            <a:extLst>
              <a:ext uri="{FF2B5EF4-FFF2-40B4-BE49-F238E27FC236}">
                <a16:creationId xmlns:a16="http://schemas.microsoft.com/office/drawing/2014/main" id="{496BD7CD-5B4D-4670-A17A-64A2F1EE5F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55426476-9152-464E-9B22-499EF5C99BCA}" type="slidenum">
              <a:rPr lang="en-US" altLang="en-US" smtClean="0"/>
              <a:pPr/>
              <a:t>18</a:t>
            </a:fld>
            <a:endParaRPr lang="en-US" altLang="en-US"/>
          </a:p>
        </p:txBody>
      </p:sp>
    </p:spTree>
    <p:extLst>
      <p:ext uri="{BB962C8B-B14F-4D97-AF65-F5344CB8AC3E}">
        <p14:creationId xmlns:p14="http://schemas.microsoft.com/office/powerpoint/2010/main" val="952169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4FFABA1-596A-4871-9F0C-0AC4EB9476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79D03B39-32DD-4B9E-BB66-987BDF0F45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Tips adapted from https://accessiblecampus.ca/tools-resources/educators-tool-kit/teaching-tips/teaching-students-with-learning-disabilities/ </a:t>
            </a:r>
          </a:p>
        </p:txBody>
      </p:sp>
      <p:sp>
        <p:nvSpPr>
          <p:cNvPr id="7172" name="Slide Number Placeholder 3">
            <a:extLst>
              <a:ext uri="{FF2B5EF4-FFF2-40B4-BE49-F238E27FC236}">
                <a16:creationId xmlns:a16="http://schemas.microsoft.com/office/drawing/2014/main" id="{496BD7CD-5B4D-4670-A17A-64A2F1EE5F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55426476-9152-464E-9B22-499EF5C99BCA}" type="slidenum">
              <a:rPr lang="en-US" altLang="en-US" smtClean="0"/>
              <a:pPr/>
              <a:t>19</a:t>
            </a:fld>
            <a:endParaRPr lang="en-US" altLang="en-US"/>
          </a:p>
        </p:txBody>
      </p:sp>
    </p:spTree>
    <p:extLst>
      <p:ext uri="{BB962C8B-B14F-4D97-AF65-F5344CB8AC3E}">
        <p14:creationId xmlns:p14="http://schemas.microsoft.com/office/powerpoint/2010/main" val="2924394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4FFABA1-596A-4871-9F0C-0AC4EB9476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79D03B39-32DD-4B9E-BB66-987BDF0F45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172" name="Slide Number Placeholder 3">
            <a:extLst>
              <a:ext uri="{FF2B5EF4-FFF2-40B4-BE49-F238E27FC236}">
                <a16:creationId xmlns:a16="http://schemas.microsoft.com/office/drawing/2014/main" id="{496BD7CD-5B4D-4670-A17A-64A2F1EE5F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55426476-9152-464E-9B22-499EF5C99BCA}" type="slidenum">
              <a:rPr lang="en-US" altLang="en-US" smtClean="0"/>
              <a:pPr/>
              <a:t>20</a:t>
            </a:fld>
            <a:endParaRPr lang="en-US" altLang="en-US"/>
          </a:p>
        </p:txBody>
      </p:sp>
    </p:spTree>
    <p:extLst>
      <p:ext uri="{BB962C8B-B14F-4D97-AF65-F5344CB8AC3E}">
        <p14:creationId xmlns:p14="http://schemas.microsoft.com/office/powerpoint/2010/main" val="156761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19E738B-0FEF-4710-9F1C-A153D799AC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0173D85-3A74-4187-89FF-81A2D4C89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a:solidFill>
                  <a:schemeClr val="tx1"/>
                </a:solidFill>
                <a:effectLst/>
                <a:latin typeface="+mn-lt"/>
                <a:ea typeface="+mn-ea"/>
                <a:cs typeface="+mn-cs"/>
              </a:rPr>
              <a:t>The applicable characteristics for the purposes of clauses (1)(b) to (d) are</a:t>
            </a:r>
          </a:p>
          <a:p>
            <a:r>
              <a:rPr lang="en-US" sz="1200" b="0" i="0" kern="1200" dirty="0">
                <a:solidFill>
                  <a:schemeClr val="tx1"/>
                </a:solidFill>
                <a:effectLst/>
                <a:latin typeface="+mn-lt"/>
                <a:ea typeface="+mn-ea"/>
                <a:cs typeface="+mn-cs"/>
              </a:rPr>
              <a:t>(a) ancestry, including </a:t>
            </a:r>
            <a:r>
              <a:rPr lang="en-US" sz="1200" b="0" i="0" kern="1200" dirty="0" err="1">
                <a:solidFill>
                  <a:schemeClr val="tx1"/>
                </a:solidFill>
                <a:effectLst/>
                <a:latin typeface="+mn-lt"/>
                <a:ea typeface="+mn-ea"/>
                <a:cs typeface="+mn-cs"/>
              </a:rPr>
              <a:t>colour</a:t>
            </a:r>
            <a:r>
              <a:rPr lang="en-US" sz="1200" b="0" i="0" kern="1200" dirty="0">
                <a:solidFill>
                  <a:schemeClr val="tx1"/>
                </a:solidFill>
                <a:effectLst/>
                <a:latin typeface="+mn-lt"/>
                <a:ea typeface="+mn-ea"/>
                <a:cs typeface="+mn-cs"/>
              </a:rPr>
              <a:t> and perceived race;</a:t>
            </a:r>
          </a:p>
          <a:p>
            <a:r>
              <a:rPr lang="en-US" sz="1200" b="0" i="0" kern="1200" dirty="0">
                <a:solidFill>
                  <a:schemeClr val="tx1"/>
                </a:solidFill>
                <a:effectLst/>
                <a:latin typeface="+mn-lt"/>
                <a:ea typeface="+mn-ea"/>
                <a:cs typeface="+mn-cs"/>
              </a:rPr>
              <a:t>(b) nationality or national origin;</a:t>
            </a:r>
          </a:p>
          <a:p>
            <a:r>
              <a:rPr lang="en-US" sz="1200" b="0" i="0" kern="1200" dirty="0">
                <a:solidFill>
                  <a:schemeClr val="tx1"/>
                </a:solidFill>
                <a:effectLst/>
                <a:latin typeface="+mn-lt"/>
                <a:ea typeface="+mn-ea"/>
                <a:cs typeface="+mn-cs"/>
              </a:rPr>
              <a:t>(c) ethnic background or origin;</a:t>
            </a:r>
          </a:p>
          <a:p>
            <a:r>
              <a:rPr lang="en-US" sz="1200" b="0" i="0" kern="1200" dirty="0">
                <a:solidFill>
                  <a:schemeClr val="tx1"/>
                </a:solidFill>
                <a:effectLst/>
                <a:latin typeface="+mn-lt"/>
                <a:ea typeface="+mn-ea"/>
                <a:cs typeface="+mn-cs"/>
              </a:rPr>
              <a:t>(d) religion or creed, or religious belief, religious association or religious activity;</a:t>
            </a:r>
          </a:p>
          <a:p>
            <a:r>
              <a:rPr lang="en-US" sz="1200" b="0" i="0" kern="1200" dirty="0">
                <a:solidFill>
                  <a:schemeClr val="tx1"/>
                </a:solidFill>
                <a:effectLst/>
                <a:latin typeface="+mn-lt"/>
                <a:ea typeface="+mn-ea"/>
                <a:cs typeface="+mn-cs"/>
              </a:rPr>
              <a:t>(e) age;</a:t>
            </a:r>
          </a:p>
          <a:p>
            <a:r>
              <a:rPr lang="en-US" sz="1200" b="0" i="0" kern="1200" dirty="0">
                <a:solidFill>
                  <a:schemeClr val="tx1"/>
                </a:solidFill>
                <a:effectLst/>
                <a:latin typeface="+mn-lt"/>
                <a:ea typeface="+mn-ea"/>
                <a:cs typeface="+mn-cs"/>
              </a:rPr>
              <a:t>(f) sex, including sex-determined characteristics or circumstances,</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such as pregnancy, the possibility of pregnancy, or circumstances related to pregnancy;</a:t>
            </a:r>
          </a:p>
          <a:p>
            <a:r>
              <a:rPr lang="en-US" sz="1200" b="0" i="0" kern="1200" dirty="0">
                <a:solidFill>
                  <a:schemeClr val="tx1"/>
                </a:solidFill>
                <a:effectLst/>
                <a:latin typeface="+mn-lt"/>
                <a:ea typeface="+mn-ea"/>
                <a:cs typeface="+mn-cs"/>
              </a:rPr>
              <a:t>(g) gender identity;</a:t>
            </a:r>
          </a:p>
          <a:p>
            <a:r>
              <a:rPr lang="en-US" sz="1200" b="0" i="0" kern="1200" dirty="0">
                <a:solidFill>
                  <a:schemeClr val="tx1"/>
                </a:solidFill>
                <a:effectLst/>
                <a:latin typeface="+mn-lt"/>
                <a:ea typeface="+mn-ea"/>
                <a:cs typeface="+mn-cs"/>
              </a:rPr>
              <a:t>(h) sexual orientation;</a:t>
            </a:r>
          </a:p>
          <a:p>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marital or family status;</a:t>
            </a:r>
          </a:p>
          <a:p>
            <a:r>
              <a:rPr lang="en-US" sz="1200" b="0" i="0" kern="1200" dirty="0">
                <a:solidFill>
                  <a:schemeClr val="tx1"/>
                </a:solidFill>
                <a:effectLst/>
                <a:latin typeface="+mn-lt"/>
                <a:ea typeface="+mn-ea"/>
                <a:cs typeface="+mn-cs"/>
              </a:rPr>
              <a:t>(j) source of income;</a:t>
            </a:r>
          </a:p>
          <a:p>
            <a:r>
              <a:rPr lang="en-US" sz="1200" b="0" i="0" kern="1200" dirty="0">
                <a:solidFill>
                  <a:schemeClr val="tx1"/>
                </a:solidFill>
                <a:effectLst/>
                <a:latin typeface="+mn-lt"/>
                <a:ea typeface="+mn-ea"/>
                <a:cs typeface="+mn-cs"/>
              </a:rPr>
              <a:t>(k) political belief, political association or political activity;</a:t>
            </a:r>
          </a:p>
          <a:p>
            <a:r>
              <a:rPr lang="en-US" sz="1200" b="0" i="0" kern="1200" dirty="0">
                <a:solidFill>
                  <a:schemeClr val="tx1"/>
                </a:solidFill>
                <a:effectLst/>
                <a:latin typeface="+mn-lt"/>
                <a:ea typeface="+mn-ea"/>
                <a:cs typeface="+mn-cs"/>
              </a:rPr>
              <a:t>(l) physical or mental disability or related characteristics or circumstances, including reliance on a service animal, a wheelchair, or any other remedial appliance or device;</a:t>
            </a:r>
          </a:p>
          <a:p>
            <a:r>
              <a:rPr lang="en-US" sz="1200" b="0" i="0" kern="1200" dirty="0">
                <a:solidFill>
                  <a:schemeClr val="tx1"/>
                </a:solidFill>
                <a:effectLst/>
                <a:latin typeface="+mn-lt"/>
                <a:ea typeface="+mn-ea"/>
                <a:cs typeface="+mn-cs"/>
              </a:rPr>
              <a:t>(m) social disadvantage.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altLang="en-US" dirty="0"/>
          </a:p>
        </p:txBody>
      </p:sp>
      <p:sp>
        <p:nvSpPr>
          <p:cNvPr id="17412" name="Slide Number Placeholder 3">
            <a:extLst>
              <a:ext uri="{FF2B5EF4-FFF2-40B4-BE49-F238E27FC236}">
                <a16:creationId xmlns:a16="http://schemas.microsoft.com/office/drawing/2014/main" id="{D2850B64-6EC9-4281-88DA-2F7FE3DBA5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0F544608-366C-49E4-A13C-C9966149C3C6}" type="slidenum">
              <a:rPr lang="en-US" altLang="en-US" smtClean="0"/>
              <a:pPr/>
              <a:t>3</a:t>
            </a:fld>
            <a:endParaRPr lang="en-US" altLang="en-US"/>
          </a:p>
        </p:txBody>
      </p:sp>
    </p:spTree>
    <p:extLst>
      <p:ext uri="{BB962C8B-B14F-4D97-AF65-F5344CB8AC3E}">
        <p14:creationId xmlns:p14="http://schemas.microsoft.com/office/powerpoint/2010/main" val="42886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93EE774-D515-4F66-8A70-BFBAD062AD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E7E1282-C744-4D84-95E4-93D5D3EF80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3D37A5BE-6542-4C17-AE50-63F056B329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EF1303DB-3ECC-4FF8-B289-26ED9E9C85B8}" type="slidenum">
              <a:rPr lang="en-US" altLang="en-US" smtClean="0"/>
              <a:pPr/>
              <a:t>4</a:t>
            </a:fld>
            <a:endParaRPr lang="en-US" altLang="en-US"/>
          </a:p>
        </p:txBody>
      </p:sp>
    </p:spTree>
    <p:extLst>
      <p:ext uri="{BB962C8B-B14F-4D97-AF65-F5344CB8AC3E}">
        <p14:creationId xmlns:p14="http://schemas.microsoft.com/office/powerpoint/2010/main" val="194051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93EE774-D515-4F66-8A70-BFBAD062AD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E7E1282-C744-4D84-95E4-93D5D3EF80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3D37A5BE-6542-4C17-AE50-63F056B329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EF1303DB-3ECC-4FF8-B289-26ED9E9C85B8}" type="slidenum">
              <a:rPr lang="en-US" altLang="en-US" smtClean="0"/>
              <a:pPr/>
              <a:t>5</a:t>
            </a:fld>
            <a:endParaRPr lang="en-US" altLang="en-US"/>
          </a:p>
        </p:txBody>
      </p:sp>
    </p:spTree>
    <p:extLst>
      <p:ext uri="{BB962C8B-B14F-4D97-AF65-F5344CB8AC3E}">
        <p14:creationId xmlns:p14="http://schemas.microsoft.com/office/powerpoint/2010/main" val="3592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93EE774-D515-4F66-8A70-BFBAD062AD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E7E1282-C744-4D84-95E4-93D5D3EF80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MHRC policy, based on </a:t>
            </a:r>
            <a:r>
              <a:rPr lang="en-US" altLang="en-US" i="1" dirty="0" err="1"/>
              <a:t>Meori</a:t>
            </a:r>
            <a:r>
              <a:rPr lang="en-US" altLang="en-US" dirty="0" err="1"/>
              <a:t>n</a:t>
            </a:r>
            <a:r>
              <a:rPr lang="en-US" altLang="en-US" dirty="0"/>
              <a:t> case</a:t>
            </a:r>
          </a:p>
        </p:txBody>
      </p:sp>
      <p:sp>
        <p:nvSpPr>
          <p:cNvPr id="23556" name="Slide Number Placeholder 3">
            <a:extLst>
              <a:ext uri="{FF2B5EF4-FFF2-40B4-BE49-F238E27FC236}">
                <a16:creationId xmlns:a16="http://schemas.microsoft.com/office/drawing/2014/main" id="{3D37A5BE-6542-4C17-AE50-63F056B329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EF1303DB-3ECC-4FF8-B289-26ED9E9C85B8}" type="slidenum">
              <a:rPr lang="en-US" altLang="en-US" smtClean="0"/>
              <a:pPr/>
              <a:t>6</a:t>
            </a:fld>
            <a:endParaRPr lang="en-US" altLang="en-US"/>
          </a:p>
        </p:txBody>
      </p:sp>
    </p:spTree>
    <p:extLst>
      <p:ext uri="{BB962C8B-B14F-4D97-AF65-F5344CB8AC3E}">
        <p14:creationId xmlns:p14="http://schemas.microsoft.com/office/powerpoint/2010/main" val="175263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93EE774-D515-4F66-8A70-BFBAD062AD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E7E1282-C744-4D84-95E4-93D5D3EF80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3D37A5BE-6542-4C17-AE50-63F056B329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EF1303DB-3ECC-4FF8-B289-26ED9E9C85B8}" type="slidenum">
              <a:rPr lang="en-US" altLang="en-US" smtClean="0"/>
              <a:pPr/>
              <a:t>7</a:t>
            </a:fld>
            <a:endParaRPr lang="en-US" altLang="en-US"/>
          </a:p>
        </p:txBody>
      </p:sp>
    </p:spTree>
    <p:extLst>
      <p:ext uri="{BB962C8B-B14F-4D97-AF65-F5344CB8AC3E}">
        <p14:creationId xmlns:p14="http://schemas.microsoft.com/office/powerpoint/2010/main" val="1611475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93EE774-D515-4F66-8A70-BFBAD062AD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E7E1282-C744-4D84-95E4-93D5D3EF80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3D37A5BE-6542-4C17-AE50-63F056B329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EF1303DB-3ECC-4FF8-B289-26ED9E9C85B8}" type="slidenum">
              <a:rPr lang="en-US" altLang="en-US" smtClean="0"/>
              <a:pPr/>
              <a:t>8</a:t>
            </a:fld>
            <a:endParaRPr lang="en-US" altLang="en-US"/>
          </a:p>
        </p:txBody>
      </p:sp>
    </p:spTree>
    <p:extLst>
      <p:ext uri="{BB962C8B-B14F-4D97-AF65-F5344CB8AC3E}">
        <p14:creationId xmlns:p14="http://schemas.microsoft.com/office/powerpoint/2010/main" val="294219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93EE774-D515-4F66-8A70-BFBAD062AD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E7E1282-C744-4D84-95E4-93D5D3EF80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3D37A5BE-6542-4C17-AE50-63F056B329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EF1303DB-3ECC-4FF8-B289-26ED9E9C85B8}" type="slidenum">
              <a:rPr lang="en-US" altLang="en-US" smtClean="0"/>
              <a:pPr/>
              <a:t>9</a:t>
            </a:fld>
            <a:endParaRPr lang="en-US" altLang="en-US"/>
          </a:p>
        </p:txBody>
      </p:sp>
    </p:spTree>
    <p:extLst>
      <p:ext uri="{BB962C8B-B14F-4D97-AF65-F5344CB8AC3E}">
        <p14:creationId xmlns:p14="http://schemas.microsoft.com/office/powerpoint/2010/main" val="319548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4FFABA1-596A-4871-9F0C-0AC4EB9476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79D03B39-32DD-4B9E-BB66-987BDF0F45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172" name="Slide Number Placeholder 3">
            <a:extLst>
              <a:ext uri="{FF2B5EF4-FFF2-40B4-BE49-F238E27FC236}">
                <a16:creationId xmlns:a16="http://schemas.microsoft.com/office/drawing/2014/main" id="{496BD7CD-5B4D-4670-A17A-64A2F1EE5F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55426476-9152-464E-9B22-499EF5C99BCA}" type="slidenum">
              <a:rPr lang="en-US" altLang="en-US" smtClean="0"/>
              <a:pPr/>
              <a:t>10</a:t>
            </a:fld>
            <a:endParaRPr lang="en-US" altLang="en-US"/>
          </a:p>
        </p:txBody>
      </p:sp>
    </p:spTree>
    <p:extLst>
      <p:ext uri="{BB962C8B-B14F-4D97-AF65-F5344CB8AC3E}">
        <p14:creationId xmlns:p14="http://schemas.microsoft.com/office/powerpoint/2010/main" val="3615796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09600" y="1956815"/>
            <a:ext cx="10896600" cy="1434275"/>
          </a:xfrm>
          <a:prstGeom prst="rect">
            <a:avLst/>
          </a:prstGeom>
        </p:spPr>
        <p:txBody>
          <a:bodyPr anchor="b"/>
          <a:lstStyle>
            <a:lvl1pPr algn="l">
              <a:defRPr sz="5000" b="1">
                <a:solidFill>
                  <a:schemeClr val="bg1"/>
                </a:solidFill>
                <a:latin typeface="Arial" charset="0"/>
                <a:ea typeface="Arial" charset="0"/>
                <a:cs typeface="Arial" charset="0"/>
              </a:defRPr>
            </a:lvl1pPr>
          </a:lstStyle>
          <a:p>
            <a:r>
              <a:rPr lang="en-US" dirty="0"/>
              <a:t>CLICK TO EDIT </a:t>
            </a:r>
            <a:br>
              <a:rPr lang="en-US" dirty="0"/>
            </a:br>
            <a:r>
              <a:rPr lang="en-US" dirty="0"/>
              <a:t>MASTER TITLE STYLE</a:t>
            </a:r>
          </a:p>
        </p:txBody>
      </p:sp>
      <p:sp>
        <p:nvSpPr>
          <p:cNvPr id="14" name="Subtitle 2"/>
          <p:cNvSpPr>
            <a:spLocks noGrp="1"/>
          </p:cNvSpPr>
          <p:nvPr>
            <p:ph type="subTitle" idx="1"/>
          </p:nvPr>
        </p:nvSpPr>
        <p:spPr>
          <a:xfrm>
            <a:off x="609600" y="3903790"/>
            <a:ext cx="10896599" cy="851090"/>
          </a:xfrm>
          <a:prstGeom prst="rect">
            <a:avLst/>
          </a:prstGeom>
        </p:spPr>
        <p:txBody>
          <a:bodyPr/>
          <a:lstStyle>
            <a:lvl1pPr marL="0" indent="0" algn="l">
              <a:buNone/>
              <a:defRPr sz="28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16343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 Double Subhead/Bullet">
    <p:spTree>
      <p:nvGrpSpPr>
        <p:cNvPr id="1" name=""/>
        <p:cNvGrpSpPr/>
        <p:nvPr/>
      </p:nvGrpSpPr>
      <p:grpSpPr>
        <a:xfrm>
          <a:off x="0" y="0"/>
          <a:ext cx="0" cy="0"/>
          <a:chOff x="0" y="0"/>
          <a:chExt cx="0" cy="0"/>
        </a:xfrm>
      </p:grpSpPr>
      <p:cxnSp>
        <p:nvCxnSpPr>
          <p:cNvPr id="25" name="Straight Connector 24"/>
          <p:cNvCxnSpPr/>
          <p:nvPr userDrawn="1"/>
        </p:nvCxnSpPr>
        <p:spPr>
          <a:xfrm>
            <a:off x="381000" y="1968311"/>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739834"/>
            <a:ext cx="5562600" cy="3737166"/>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8" name="Text Placeholder 26"/>
          <p:cNvSpPr>
            <a:spLocks noGrp="1"/>
          </p:cNvSpPr>
          <p:nvPr>
            <p:ph type="body" sz="quarter" idx="13" hasCustomPrompt="1"/>
          </p:nvPr>
        </p:nvSpPr>
        <p:spPr>
          <a:xfrm>
            <a:off x="6248400" y="2739834"/>
            <a:ext cx="5539740" cy="3737166"/>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11" name="Text Placeholder 4">
            <a:extLst>
              <a:ext uri="{FF2B5EF4-FFF2-40B4-BE49-F238E27FC236}">
                <a16:creationId xmlns:a16="http://schemas.microsoft.com/office/drawing/2014/main" id="{0C30B865-0566-9841-9775-7645390D36D5}"/>
              </a:ext>
            </a:extLst>
          </p:cNvPr>
          <p:cNvSpPr>
            <a:spLocks noGrp="1"/>
          </p:cNvSpPr>
          <p:nvPr>
            <p:ph type="body" sz="quarter" idx="16" hasCustomPrompt="1"/>
          </p:nvPr>
        </p:nvSpPr>
        <p:spPr>
          <a:xfrm>
            <a:off x="381000" y="2209800"/>
            <a:ext cx="5562600" cy="304800"/>
          </a:xfrm>
          <a:prstGeom prst="rect">
            <a:avLst/>
          </a:prstGeom>
        </p:spPr>
        <p:txBody>
          <a:bodyPr/>
          <a:lstStyle>
            <a:lvl1pPr marL="0" indent="0">
              <a:buFontTx/>
              <a:buNone/>
              <a:defRPr sz="2200" b="1" i="0">
                <a:solidFill>
                  <a:srgbClr val="EE2A3B"/>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7" name="Text Placeholder 4">
            <a:extLst>
              <a:ext uri="{FF2B5EF4-FFF2-40B4-BE49-F238E27FC236}">
                <a16:creationId xmlns:a16="http://schemas.microsoft.com/office/drawing/2014/main" id="{1645F299-FC0A-7C43-9290-28C18D64E5C3}"/>
              </a:ext>
            </a:extLst>
          </p:cNvPr>
          <p:cNvSpPr>
            <a:spLocks noGrp="1"/>
          </p:cNvSpPr>
          <p:nvPr>
            <p:ph type="body" sz="quarter" idx="17" hasCustomPrompt="1"/>
          </p:nvPr>
        </p:nvSpPr>
        <p:spPr>
          <a:xfrm>
            <a:off x="6243210" y="2195052"/>
            <a:ext cx="5567790" cy="304800"/>
          </a:xfrm>
          <a:prstGeom prst="rect">
            <a:avLst/>
          </a:prstGeom>
        </p:spPr>
        <p:txBody>
          <a:bodyPr/>
          <a:lstStyle>
            <a:lvl1pPr marL="0" indent="0">
              <a:buFontTx/>
              <a:buNone/>
              <a:defRPr sz="2200" b="1" i="0">
                <a:solidFill>
                  <a:srgbClr val="EE2A3B"/>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8" name="Text Placeholder 2">
            <a:extLst>
              <a:ext uri="{FF2B5EF4-FFF2-40B4-BE49-F238E27FC236}">
                <a16:creationId xmlns:a16="http://schemas.microsoft.com/office/drawing/2014/main" id="{CEA5AA2B-A5AC-874C-83BB-5EC7A0A0F88E}"/>
              </a:ext>
            </a:extLst>
          </p:cNvPr>
          <p:cNvSpPr>
            <a:spLocks noGrp="1"/>
          </p:cNvSpPr>
          <p:nvPr>
            <p:ph type="body" sz="quarter" idx="14" hasCustomPrompt="1"/>
          </p:nvPr>
        </p:nvSpPr>
        <p:spPr>
          <a:xfrm>
            <a:off x="380999" y="1219200"/>
            <a:ext cx="1140714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 Double Bullet">
    <p:spTree>
      <p:nvGrpSpPr>
        <p:cNvPr id="1" name=""/>
        <p:cNvGrpSpPr/>
        <p:nvPr/>
      </p:nvGrpSpPr>
      <p:grpSpPr>
        <a:xfrm>
          <a:off x="0" y="0"/>
          <a:ext cx="0" cy="0"/>
          <a:chOff x="0" y="0"/>
          <a:chExt cx="0" cy="0"/>
        </a:xfrm>
      </p:grpSpPr>
      <p:cxnSp>
        <p:nvCxnSpPr>
          <p:cNvPr id="25" name="Straight Connector 24"/>
          <p:cNvCxnSpPr/>
          <p:nvPr userDrawn="1"/>
        </p:nvCxnSpPr>
        <p:spPr>
          <a:xfrm>
            <a:off x="381000" y="1980641"/>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199716"/>
            <a:ext cx="5562600" cy="4277283"/>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8" name="Text Placeholder 26"/>
          <p:cNvSpPr>
            <a:spLocks noGrp="1"/>
          </p:cNvSpPr>
          <p:nvPr>
            <p:ph type="body" sz="quarter" idx="13" hasCustomPrompt="1"/>
          </p:nvPr>
        </p:nvSpPr>
        <p:spPr>
          <a:xfrm>
            <a:off x="6248400" y="2199716"/>
            <a:ext cx="5539740" cy="4277283"/>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7" name="Text Placeholder 2">
            <a:extLst>
              <a:ext uri="{FF2B5EF4-FFF2-40B4-BE49-F238E27FC236}">
                <a16:creationId xmlns:a16="http://schemas.microsoft.com/office/drawing/2014/main" id="{AC06F103-8579-8D4F-9430-95F750358F16}"/>
              </a:ext>
            </a:extLst>
          </p:cNvPr>
          <p:cNvSpPr>
            <a:spLocks noGrp="1"/>
          </p:cNvSpPr>
          <p:nvPr>
            <p:ph type="body" sz="quarter" idx="14" hasCustomPrompt="1"/>
          </p:nvPr>
        </p:nvSpPr>
        <p:spPr>
          <a:xfrm>
            <a:off x="380999" y="1219200"/>
            <a:ext cx="1143000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 Double Prominent">
    <p:spTree>
      <p:nvGrpSpPr>
        <p:cNvPr id="1" name=""/>
        <p:cNvGrpSpPr/>
        <p:nvPr/>
      </p:nvGrpSpPr>
      <p:grpSpPr>
        <a:xfrm>
          <a:off x="0" y="0"/>
          <a:ext cx="0" cy="0"/>
          <a:chOff x="0" y="0"/>
          <a:chExt cx="0" cy="0"/>
        </a:xfrm>
      </p:grpSpPr>
      <p:cxnSp>
        <p:nvCxnSpPr>
          <p:cNvPr id="25" name="Straight Connector 24"/>
          <p:cNvCxnSpPr/>
          <p:nvPr userDrawn="1"/>
        </p:nvCxnSpPr>
        <p:spPr>
          <a:xfrm>
            <a:off x="381000" y="19812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209800"/>
            <a:ext cx="5562600" cy="4191000"/>
          </a:xfrm>
          <a:prstGeom prst="rect">
            <a:avLst/>
          </a:prstGeom>
        </p:spPr>
        <p:txBody>
          <a:bodyPr/>
          <a:lstStyle>
            <a:lvl1pPr marL="0" indent="0">
              <a:lnSpc>
                <a:spcPct val="100000"/>
              </a:lnSpc>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
        <p:nvSpPr>
          <p:cNvPr id="5" name="Text Placeholder 26"/>
          <p:cNvSpPr>
            <a:spLocks noGrp="1"/>
          </p:cNvSpPr>
          <p:nvPr>
            <p:ph type="body" sz="quarter" idx="12" hasCustomPrompt="1"/>
          </p:nvPr>
        </p:nvSpPr>
        <p:spPr>
          <a:xfrm>
            <a:off x="6248400" y="2213610"/>
            <a:ext cx="5562600" cy="4191000"/>
          </a:xfrm>
          <a:prstGeom prst="rect">
            <a:avLst/>
          </a:prstGeom>
        </p:spPr>
        <p:txBody>
          <a:bodyPr/>
          <a:lstStyle>
            <a:lvl1pPr marL="0" indent="0">
              <a:lnSpc>
                <a:spcPct val="100000"/>
              </a:lnSpc>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
        <p:nvSpPr>
          <p:cNvPr id="7" name="Text Placeholder 2">
            <a:extLst>
              <a:ext uri="{FF2B5EF4-FFF2-40B4-BE49-F238E27FC236}">
                <a16:creationId xmlns:a16="http://schemas.microsoft.com/office/drawing/2014/main" id="{92450C9B-8C52-A942-B758-CDEEB1A85E50}"/>
              </a:ext>
            </a:extLst>
          </p:cNvPr>
          <p:cNvSpPr>
            <a:spLocks noGrp="1"/>
          </p:cNvSpPr>
          <p:nvPr>
            <p:ph type="body" sz="quarter" idx="14" hasCustomPrompt="1"/>
          </p:nvPr>
        </p:nvSpPr>
        <p:spPr>
          <a:xfrm>
            <a:off x="380999" y="1219200"/>
            <a:ext cx="1143000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 Double Image">
    <p:spTree>
      <p:nvGrpSpPr>
        <p:cNvPr id="1" name=""/>
        <p:cNvGrpSpPr/>
        <p:nvPr/>
      </p:nvGrpSpPr>
      <p:grpSpPr>
        <a:xfrm>
          <a:off x="0" y="0"/>
          <a:ext cx="0" cy="0"/>
          <a:chOff x="0" y="0"/>
          <a:chExt cx="0" cy="0"/>
        </a:xfrm>
      </p:grpSpPr>
      <p:cxnSp>
        <p:nvCxnSpPr>
          <p:cNvPr id="25" name="Straight Connector 24"/>
          <p:cNvCxnSpPr/>
          <p:nvPr userDrawn="1"/>
        </p:nvCxnSpPr>
        <p:spPr>
          <a:xfrm>
            <a:off x="381000" y="19812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2" hasCustomPrompt="1"/>
          </p:nvPr>
        </p:nvSpPr>
        <p:spPr>
          <a:xfrm>
            <a:off x="398318" y="2200276"/>
            <a:ext cx="5697682" cy="427672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5" name="Picture Placeholder 2"/>
          <p:cNvSpPr>
            <a:spLocks noGrp="1"/>
          </p:cNvSpPr>
          <p:nvPr>
            <p:ph type="pic" sz="quarter" idx="13" hasCustomPrompt="1"/>
          </p:nvPr>
        </p:nvSpPr>
        <p:spPr>
          <a:xfrm>
            <a:off x="6096000" y="2200276"/>
            <a:ext cx="5715000" cy="4276724"/>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p:txBody>
      </p:sp>
      <p:sp>
        <p:nvSpPr>
          <p:cNvPr id="7" name="Text Placeholder 2">
            <a:extLst>
              <a:ext uri="{FF2B5EF4-FFF2-40B4-BE49-F238E27FC236}">
                <a16:creationId xmlns:a16="http://schemas.microsoft.com/office/drawing/2014/main" id="{FC105F4A-9D0A-B74E-AB8B-A48FF65B1723}"/>
              </a:ext>
            </a:extLst>
          </p:cNvPr>
          <p:cNvSpPr>
            <a:spLocks noGrp="1"/>
          </p:cNvSpPr>
          <p:nvPr>
            <p:ph type="body" sz="quarter" idx="14" hasCustomPrompt="1"/>
          </p:nvPr>
        </p:nvSpPr>
        <p:spPr>
          <a:xfrm>
            <a:off x="380999" y="1219200"/>
            <a:ext cx="11430001" cy="533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 Double Image/Bullet">
    <p:spTree>
      <p:nvGrpSpPr>
        <p:cNvPr id="1" name=""/>
        <p:cNvGrpSpPr/>
        <p:nvPr/>
      </p:nvGrpSpPr>
      <p:grpSpPr>
        <a:xfrm>
          <a:off x="0" y="0"/>
          <a:ext cx="0" cy="0"/>
          <a:chOff x="0" y="0"/>
          <a:chExt cx="0" cy="0"/>
        </a:xfrm>
      </p:grpSpPr>
      <p:cxnSp>
        <p:nvCxnSpPr>
          <p:cNvPr id="25" name="Straight Connector 24"/>
          <p:cNvCxnSpPr/>
          <p:nvPr userDrawn="1"/>
        </p:nvCxnSpPr>
        <p:spPr>
          <a:xfrm>
            <a:off x="381000" y="19812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5486400"/>
            <a:ext cx="5562600" cy="990600"/>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8" name="Text Placeholder 26"/>
          <p:cNvSpPr>
            <a:spLocks noGrp="1"/>
          </p:cNvSpPr>
          <p:nvPr>
            <p:ph type="body" sz="quarter" idx="13" hasCustomPrompt="1"/>
          </p:nvPr>
        </p:nvSpPr>
        <p:spPr>
          <a:xfrm>
            <a:off x="6248400" y="5486400"/>
            <a:ext cx="5539740" cy="990600"/>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4" name="Picture Placeholder 3"/>
          <p:cNvSpPr>
            <a:spLocks noGrp="1"/>
          </p:cNvSpPr>
          <p:nvPr>
            <p:ph type="pic" sz="quarter" idx="15" hasCustomPrompt="1"/>
          </p:nvPr>
        </p:nvSpPr>
        <p:spPr>
          <a:xfrm>
            <a:off x="381000" y="2200274"/>
            <a:ext cx="5562600" cy="30670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10" name="Picture Placeholder 3"/>
          <p:cNvSpPr>
            <a:spLocks noGrp="1"/>
          </p:cNvSpPr>
          <p:nvPr>
            <p:ph type="pic" sz="quarter" idx="16" hasCustomPrompt="1"/>
          </p:nvPr>
        </p:nvSpPr>
        <p:spPr>
          <a:xfrm>
            <a:off x="6248400" y="2200274"/>
            <a:ext cx="5539740" cy="30670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12" name="Text Placeholder 2">
            <a:extLst>
              <a:ext uri="{FF2B5EF4-FFF2-40B4-BE49-F238E27FC236}">
                <a16:creationId xmlns:a16="http://schemas.microsoft.com/office/drawing/2014/main" id="{68A00379-333A-4C49-886E-D1416A960384}"/>
              </a:ext>
            </a:extLst>
          </p:cNvPr>
          <p:cNvSpPr>
            <a:spLocks noGrp="1"/>
          </p:cNvSpPr>
          <p:nvPr>
            <p:ph type="body" sz="quarter" idx="14" hasCustomPrompt="1"/>
          </p:nvPr>
        </p:nvSpPr>
        <p:spPr>
          <a:xfrm>
            <a:off x="380999" y="1219200"/>
            <a:ext cx="1143000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 Subhead/Bullet/Image">
    <p:spTree>
      <p:nvGrpSpPr>
        <p:cNvPr id="1" name=""/>
        <p:cNvGrpSpPr/>
        <p:nvPr/>
      </p:nvGrpSpPr>
      <p:grpSpPr>
        <a:xfrm>
          <a:off x="0" y="0"/>
          <a:ext cx="0" cy="0"/>
          <a:chOff x="0" y="0"/>
          <a:chExt cx="0" cy="0"/>
        </a:xfrm>
      </p:grpSpPr>
      <p:cxnSp>
        <p:nvCxnSpPr>
          <p:cNvPr id="25" name="Straight Connector 24"/>
          <p:cNvCxnSpPr>
            <a:cxnSpLocks/>
          </p:cNvCxnSpPr>
          <p:nvPr userDrawn="1"/>
        </p:nvCxnSpPr>
        <p:spPr>
          <a:xfrm>
            <a:off x="381000" y="1976718"/>
            <a:ext cx="5334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738718"/>
            <a:ext cx="5334000" cy="3738282"/>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6" name="Picture Placeholder 2"/>
          <p:cNvSpPr>
            <a:spLocks noGrp="1"/>
          </p:cNvSpPr>
          <p:nvPr>
            <p:ph type="pic" sz="quarter" idx="13" hasCustomPrompt="1"/>
          </p:nvPr>
        </p:nvSpPr>
        <p:spPr>
          <a:xfrm>
            <a:off x="6096000" y="0"/>
            <a:ext cx="6096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9" name="Text Placeholder 4">
            <a:extLst>
              <a:ext uri="{FF2B5EF4-FFF2-40B4-BE49-F238E27FC236}">
                <a16:creationId xmlns:a16="http://schemas.microsoft.com/office/drawing/2014/main" id="{74A3FE84-B452-2440-89A1-A10B7D515543}"/>
              </a:ext>
            </a:extLst>
          </p:cNvPr>
          <p:cNvSpPr>
            <a:spLocks noGrp="1"/>
          </p:cNvSpPr>
          <p:nvPr>
            <p:ph type="body" sz="quarter" idx="16" hasCustomPrompt="1"/>
          </p:nvPr>
        </p:nvSpPr>
        <p:spPr>
          <a:xfrm>
            <a:off x="380999" y="2209800"/>
            <a:ext cx="5334000" cy="304800"/>
          </a:xfrm>
          <a:prstGeom prst="rect">
            <a:avLst/>
          </a:prstGeom>
        </p:spPr>
        <p:txBody>
          <a:bodyPr/>
          <a:lstStyle>
            <a:lvl1pPr marL="0" indent="0">
              <a:buFontTx/>
              <a:buNone/>
              <a:defRPr sz="2200" b="1" i="0">
                <a:solidFill>
                  <a:srgbClr val="EE2A3B"/>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0" name="Text Placeholder 2">
            <a:extLst>
              <a:ext uri="{FF2B5EF4-FFF2-40B4-BE49-F238E27FC236}">
                <a16:creationId xmlns:a16="http://schemas.microsoft.com/office/drawing/2014/main" id="{E8A27E47-206E-2140-B61A-A5383CDE6273}"/>
              </a:ext>
            </a:extLst>
          </p:cNvPr>
          <p:cNvSpPr>
            <a:spLocks noGrp="1"/>
          </p:cNvSpPr>
          <p:nvPr>
            <p:ph type="body" sz="quarter" idx="14" hasCustomPrompt="1"/>
          </p:nvPr>
        </p:nvSpPr>
        <p:spPr>
          <a:xfrm>
            <a:off x="380999" y="1219200"/>
            <a:ext cx="5334000"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 Bullet/Image">
    <p:spTree>
      <p:nvGrpSpPr>
        <p:cNvPr id="1" name=""/>
        <p:cNvGrpSpPr/>
        <p:nvPr/>
      </p:nvGrpSpPr>
      <p:grpSpPr>
        <a:xfrm>
          <a:off x="0" y="0"/>
          <a:ext cx="0" cy="0"/>
          <a:chOff x="0" y="0"/>
          <a:chExt cx="0" cy="0"/>
        </a:xfrm>
      </p:grpSpPr>
      <p:cxnSp>
        <p:nvCxnSpPr>
          <p:cNvPr id="25" name="Straight Connector 24"/>
          <p:cNvCxnSpPr>
            <a:cxnSpLocks/>
          </p:cNvCxnSpPr>
          <p:nvPr userDrawn="1"/>
        </p:nvCxnSpPr>
        <p:spPr>
          <a:xfrm>
            <a:off x="381000" y="1981200"/>
            <a:ext cx="5334001"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3" hasCustomPrompt="1"/>
          </p:nvPr>
        </p:nvSpPr>
        <p:spPr>
          <a:xfrm>
            <a:off x="6096000" y="0"/>
            <a:ext cx="6096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7" name="Text Placeholder 26"/>
          <p:cNvSpPr>
            <a:spLocks noGrp="1"/>
          </p:cNvSpPr>
          <p:nvPr>
            <p:ph type="body" sz="quarter" idx="11" hasCustomPrompt="1"/>
          </p:nvPr>
        </p:nvSpPr>
        <p:spPr>
          <a:xfrm>
            <a:off x="380999" y="2200276"/>
            <a:ext cx="5334001" cy="4276724"/>
          </a:xfrm>
          <a:prstGeom prst="rect">
            <a:avLst/>
          </a:prstGeom>
        </p:spPr>
        <p:txBody>
          <a:bodyPr/>
          <a:lstStyle>
            <a:lvl1pPr marL="457200" indent="-457200">
              <a:lnSpc>
                <a:spcPct val="100000"/>
              </a:lnSpc>
              <a:buFont typeface="Arial" panose="020B0604020202020204" pitchFamily="34" charset="0"/>
              <a:buChar char="•"/>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9" name="Text Placeholder 2">
            <a:extLst>
              <a:ext uri="{FF2B5EF4-FFF2-40B4-BE49-F238E27FC236}">
                <a16:creationId xmlns:a16="http://schemas.microsoft.com/office/drawing/2014/main" id="{A4B353EE-7FFE-804B-AC9F-299A9763FA49}"/>
              </a:ext>
            </a:extLst>
          </p:cNvPr>
          <p:cNvSpPr>
            <a:spLocks noGrp="1"/>
          </p:cNvSpPr>
          <p:nvPr>
            <p:ph type="body" sz="quarter" idx="14" hasCustomPrompt="1"/>
          </p:nvPr>
        </p:nvSpPr>
        <p:spPr>
          <a:xfrm>
            <a:off x="380999" y="1219200"/>
            <a:ext cx="533400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2082668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 Prominent/Image">
    <p:spTree>
      <p:nvGrpSpPr>
        <p:cNvPr id="1" name=""/>
        <p:cNvGrpSpPr/>
        <p:nvPr/>
      </p:nvGrpSpPr>
      <p:grpSpPr>
        <a:xfrm>
          <a:off x="0" y="0"/>
          <a:ext cx="0" cy="0"/>
          <a:chOff x="0" y="0"/>
          <a:chExt cx="0" cy="0"/>
        </a:xfrm>
      </p:grpSpPr>
      <p:cxnSp>
        <p:nvCxnSpPr>
          <p:cNvPr id="25" name="Straight Connector 24"/>
          <p:cNvCxnSpPr>
            <a:cxnSpLocks/>
          </p:cNvCxnSpPr>
          <p:nvPr userDrawn="1"/>
        </p:nvCxnSpPr>
        <p:spPr>
          <a:xfrm>
            <a:off x="381000" y="1981200"/>
            <a:ext cx="5334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3" hasCustomPrompt="1"/>
          </p:nvPr>
        </p:nvSpPr>
        <p:spPr>
          <a:xfrm>
            <a:off x="6096000" y="0"/>
            <a:ext cx="6096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8" name="Text Placeholder 26">
            <a:extLst>
              <a:ext uri="{FF2B5EF4-FFF2-40B4-BE49-F238E27FC236}">
                <a16:creationId xmlns:a16="http://schemas.microsoft.com/office/drawing/2014/main" id="{16FC04A2-4FC9-5940-825E-445C8998A7EC}"/>
              </a:ext>
            </a:extLst>
          </p:cNvPr>
          <p:cNvSpPr>
            <a:spLocks noGrp="1"/>
          </p:cNvSpPr>
          <p:nvPr>
            <p:ph type="body" sz="quarter" idx="11" hasCustomPrompt="1"/>
          </p:nvPr>
        </p:nvSpPr>
        <p:spPr>
          <a:xfrm>
            <a:off x="381000" y="2209800"/>
            <a:ext cx="5334000" cy="4267200"/>
          </a:xfrm>
          <a:prstGeom prst="rect">
            <a:avLst/>
          </a:prstGeom>
        </p:spPr>
        <p:txBody>
          <a:bodyPr/>
          <a:lstStyle>
            <a:lvl1pPr marL="0" indent="0">
              <a:lnSpc>
                <a:spcPct val="100000"/>
              </a:lnSpc>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
        <p:nvSpPr>
          <p:cNvPr id="10" name="Text Placeholder 2">
            <a:extLst>
              <a:ext uri="{FF2B5EF4-FFF2-40B4-BE49-F238E27FC236}">
                <a16:creationId xmlns:a16="http://schemas.microsoft.com/office/drawing/2014/main" id="{416923A2-DFE0-0A4F-8C9E-19546B2E3851}"/>
              </a:ext>
            </a:extLst>
          </p:cNvPr>
          <p:cNvSpPr>
            <a:spLocks noGrp="1"/>
          </p:cNvSpPr>
          <p:nvPr>
            <p:ph type="body" sz="quarter" idx="15" hasCustomPrompt="1"/>
          </p:nvPr>
        </p:nvSpPr>
        <p:spPr>
          <a:xfrm>
            <a:off x="380998" y="1230351"/>
            <a:ext cx="533400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2837492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 Subhead/Bullet">
    <p:spTree>
      <p:nvGrpSpPr>
        <p:cNvPr id="1" name=""/>
        <p:cNvGrpSpPr/>
        <p:nvPr/>
      </p:nvGrpSpPr>
      <p:grpSpPr>
        <a:xfrm>
          <a:off x="0" y="0"/>
          <a:ext cx="0" cy="0"/>
          <a:chOff x="0" y="0"/>
          <a:chExt cx="0" cy="0"/>
        </a:xfrm>
      </p:grpSpPr>
      <p:sp>
        <p:nvSpPr>
          <p:cNvPr id="9" name="Text Placeholder 26">
            <a:extLst>
              <a:ext uri="{FF2B5EF4-FFF2-40B4-BE49-F238E27FC236}">
                <a16:creationId xmlns:a16="http://schemas.microsoft.com/office/drawing/2014/main" id="{BD26E03E-6240-114A-A9F6-5E3CD8D7E4AA}"/>
              </a:ext>
            </a:extLst>
          </p:cNvPr>
          <p:cNvSpPr>
            <a:spLocks noGrp="1"/>
          </p:cNvSpPr>
          <p:nvPr>
            <p:ph type="body" sz="quarter" idx="11" hasCustomPrompt="1"/>
          </p:nvPr>
        </p:nvSpPr>
        <p:spPr>
          <a:xfrm>
            <a:off x="381000" y="3200400"/>
            <a:ext cx="11430000" cy="3276599"/>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cxnSp>
        <p:nvCxnSpPr>
          <p:cNvPr id="12" name="Straight Connector 11">
            <a:extLst>
              <a:ext uri="{FF2B5EF4-FFF2-40B4-BE49-F238E27FC236}">
                <a16:creationId xmlns:a16="http://schemas.microsoft.com/office/drawing/2014/main" id="{D78E6EED-3B99-B448-828B-6865373928C6}"/>
              </a:ext>
            </a:extLst>
          </p:cNvPr>
          <p:cNvCxnSpPr/>
          <p:nvPr userDrawn="1"/>
        </p:nvCxnSpPr>
        <p:spPr>
          <a:xfrm>
            <a:off x="381000" y="25146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DB77156A-2282-7C48-9870-E200C73E6382}"/>
              </a:ext>
            </a:extLst>
          </p:cNvPr>
          <p:cNvSpPr>
            <a:spLocks noGrp="1"/>
          </p:cNvSpPr>
          <p:nvPr>
            <p:ph type="body" sz="quarter" idx="16" hasCustomPrompt="1"/>
          </p:nvPr>
        </p:nvSpPr>
        <p:spPr>
          <a:xfrm>
            <a:off x="381000" y="2743200"/>
            <a:ext cx="11430000" cy="304800"/>
          </a:xfrm>
          <a:prstGeom prst="rect">
            <a:avLst/>
          </a:prstGeom>
        </p:spPr>
        <p:txBody>
          <a:bodyPr/>
          <a:lstStyle>
            <a:lvl1pPr marL="0" indent="0">
              <a:buFontTx/>
              <a:buNone/>
              <a:defRPr sz="2200" b="1" i="0">
                <a:solidFill>
                  <a:srgbClr val="EE2A3B"/>
                </a:solidFill>
                <a:latin typeface="Arial" panose="020B0604020202020204" pitchFamily="34" charset="0"/>
                <a:cs typeface="Arial" panose="020B0604020202020204" pitchFamily="34" charset="0"/>
              </a:defRPr>
            </a:lvl1pPr>
          </a:lstStyle>
          <a:p>
            <a:pPr lvl="0"/>
            <a:r>
              <a:rPr lang="en-US" dirty="0"/>
              <a:t>Click to add subhead</a:t>
            </a:r>
          </a:p>
        </p:txBody>
      </p:sp>
      <p:sp>
        <p:nvSpPr>
          <p:cNvPr id="8" name="Text Placeholder 2">
            <a:extLst>
              <a:ext uri="{FF2B5EF4-FFF2-40B4-BE49-F238E27FC236}">
                <a16:creationId xmlns:a16="http://schemas.microsoft.com/office/drawing/2014/main" id="{AFDAA2CF-D44B-9E4A-8EF3-D5E8156C48F3}"/>
              </a:ext>
            </a:extLst>
          </p:cNvPr>
          <p:cNvSpPr>
            <a:spLocks noGrp="1"/>
          </p:cNvSpPr>
          <p:nvPr>
            <p:ph type="body" sz="quarter" idx="14" hasCustomPrompt="1"/>
          </p:nvPr>
        </p:nvSpPr>
        <p:spPr>
          <a:xfrm>
            <a:off x="380999" y="1219200"/>
            <a:ext cx="11430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 Bullets">
    <p:spTree>
      <p:nvGrpSpPr>
        <p:cNvPr id="1" name=""/>
        <p:cNvGrpSpPr/>
        <p:nvPr/>
      </p:nvGrpSpPr>
      <p:grpSpPr>
        <a:xfrm>
          <a:off x="0" y="0"/>
          <a:ext cx="0" cy="0"/>
          <a:chOff x="0" y="0"/>
          <a:chExt cx="0" cy="0"/>
        </a:xfrm>
      </p:grpSpPr>
      <p:cxnSp>
        <p:nvCxnSpPr>
          <p:cNvPr id="25" name="Straight Connector 24"/>
          <p:cNvCxnSpPr/>
          <p:nvPr userDrawn="1"/>
        </p:nvCxnSpPr>
        <p:spPr>
          <a:xfrm>
            <a:off x="381000" y="25146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743201"/>
            <a:ext cx="11430000" cy="3733799"/>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6" name="Text Placeholder 2">
            <a:extLst>
              <a:ext uri="{FF2B5EF4-FFF2-40B4-BE49-F238E27FC236}">
                <a16:creationId xmlns:a16="http://schemas.microsoft.com/office/drawing/2014/main" id="{C4C628E9-69E4-5E41-94F5-62E132E78E86}"/>
              </a:ext>
            </a:extLst>
          </p:cNvPr>
          <p:cNvSpPr>
            <a:spLocks noGrp="1"/>
          </p:cNvSpPr>
          <p:nvPr>
            <p:ph type="body" sz="quarter" idx="14" hasCustomPrompt="1"/>
          </p:nvPr>
        </p:nvSpPr>
        <p:spPr>
          <a:xfrm>
            <a:off x="380999" y="1219200"/>
            <a:ext cx="11430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09600" y="1956815"/>
            <a:ext cx="10896600" cy="1434275"/>
          </a:xfrm>
          <a:prstGeom prst="rect">
            <a:avLst/>
          </a:prstGeom>
        </p:spPr>
        <p:txBody>
          <a:bodyPr anchor="b"/>
          <a:lstStyle>
            <a:lvl1pPr algn="l">
              <a:defRPr sz="5000" b="1">
                <a:solidFill>
                  <a:schemeClr val="bg1"/>
                </a:solidFill>
                <a:latin typeface="Arial" charset="0"/>
                <a:ea typeface="Arial" charset="0"/>
                <a:cs typeface="Arial" charset="0"/>
              </a:defRPr>
            </a:lvl1pPr>
          </a:lstStyle>
          <a:p>
            <a:r>
              <a:rPr lang="en-US" dirty="0"/>
              <a:t>SECTION TITLE GOES HERE</a:t>
            </a:r>
          </a:p>
        </p:txBody>
      </p:sp>
    </p:spTree>
    <p:extLst>
      <p:ext uri="{BB962C8B-B14F-4D97-AF65-F5344CB8AC3E}">
        <p14:creationId xmlns:p14="http://schemas.microsoft.com/office/powerpoint/2010/main" val="5208425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 Prominent">
    <p:spTree>
      <p:nvGrpSpPr>
        <p:cNvPr id="1" name=""/>
        <p:cNvGrpSpPr/>
        <p:nvPr/>
      </p:nvGrpSpPr>
      <p:grpSpPr>
        <a:xfrm>
          <a:off x="0" y="0"/>
          <a:ext cx="0" cy="0"/>
          <a:chOff x="0" y="0"/>
          <a:chExt cx="0" cy="0"/>
        </a:xfrm>
      </p:grpSpPr>
      <p:cxnSp>
        <p:nvCxnSpPr>
          <p:cNvPr id="25" name="Straight Connector 24"/>
          <p:cNvCxnSpPr/>
          <p:nvPr userDrawn="1"/>
        </p:nvCxnSpPr>
        <p:spPr>
          <a:xfrm>
            <a:off x="381000" y="2519083"/>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747684"/>
            <a:ext cx="11430000" cy="3729316"/>
          </a:xfrm>
          <a:prstGeom prst="rect">
            <a:avLst/>
          </a:prstGeom>
        </p:spPr>
        <p:txBody>
          <a:bodyPr/>
          <a:lstStyle>
            <a:lvl1pPr marL="0" indent="0">
              <a:lnSpc>
                <a:spcPct val="100000"/>
              </a:lnSpc>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
        <p:nvSpPr>
          <p:cNvPr id="7" name="Text Placeholder 2">
            <a:extLst>
              <a:ext uri="{FF2B5EF4-FFF2-40B4-BE49-F238E27FC236}">
                <a16:creationId xmlns:a16="http://schemas.microsoft.com/office/drawing/2014/main" id="{F9EC3C71-21EA-FE45-9053-1CB5B769FE36}"/>
              </a:ext>
            </a:extLst>
          </p:cNvPr>
          <p:cNvSpPr>
            <a:spLocks noGrp="1"/>
          </p:cNvSpPr>
          <p:nvPr>
            <p:ph type="body" sz="quarter" idx="15" hasCustomPrompt="1"/>
          </p:nvPr>
        </p:nvSpPr>
        <p:spPr>
          <a:xfrm>
            <a:off x="380998" y="1219200"/>
            <a:ext cx="11430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extLst>
      <p:ext uri="{BB962C8B-B14F-4D97-AF65-F5344CB8AC3E}">
        <p14:creationId xmlns:p14="http://schemas.microsoft.com/office/powerpoint/2010/main" val="1933089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  Double Subhead/Bullets">
    <p:spTree>
      <p:nvGrpSpPr>
        <p:cNvPr id="1" name=""/>
        <p:cNvGrpSpPr/>
        <p:nvPr/>
      </p:nvGrpSpPr>
      <p:grpSpPr>
        <a:xfrm>
          <a:off x="0" y="0"/>
          <a:ext cx="0" cy="0"/>
          <a:chOff x="0" y="0"/>
          <a:chExt cx="0" cy="0"/>
        </a:xfrm>
      </p:grpSpPr>
      <p:sp>
        <p:nvSpPr>
          <p:cNvPr id="9" name="Text Placeholder 26">
            <a:extLst>
              <a:ext uri="{FF2B5EF4-FFF2-40B4-BE49-F238E27FC236}">
                <a16:creationId xmlns:a16="http://schemas.microsoft.com/office/drawing/2014/main" id="{BD26E03E-6240-114A-A9F6-5E3CD8D7E4AA}"/>
              </a:ext>
            </a:extLst>
          </p:cNvPr>
          <p:cNvSpPr>
            <a:spLocks noGrp="1"/>
          </p:cNvSpPr>
          <p:nvPr>
            <p:ph type="body" sz="quarter" idx="11" hasCustomPrompt="1"/>
          </p:nvPr>
        </p:nvSpPr>
        <p:spPr>
          <a:xfrm>
            <a:off x="381000" y="3177988"/>
            <a:ext cx="5562600" cy="3299012"/>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cxnSp>
        <p:nvCxnSpPr>
          <p:cNvPr id="12" name="Straight Connector 11">
            <a:extLst>
              <a:ext uri="{FF2B5EF4-FFF2-40B4-BE49-F238E27FC236}">
                <a16:creationId xmlns:a16="http://schemas.microsoft.com/office/drawing/2014/main" id="{D78E6EED-3B99-B448-828B-6865373928C6}"/>
              </a:ext>
            </a:extLst>
          </p:cNvPr>
          <p:cNvCxnSpPr/>
          <p:nvPr userDrawn="1"/>
        </p:nvCxnSpPr>
        <p:spPr>
          <a:xfrm>
            <a:off x="381000" y="2492188"/>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14" name="Text Placeholder 26">
            <a:extLst>
              <a:ext uri="{FF2B5EF4-FFF2-40B4-BE49-F238E27FC236}">
                <a16:creationId xmlns:a16="http://schemas.microsoft.com/office/drawing/2014/main" id="{AF00AB8D-525C-0A42-871C-5F5B758EFC01}"/>
              </a:ext>
            </a:extLst>
          </p:cNvPr>
          <p:cNvSpPr>
            <a:spLocks noGrp="1"/>
          </p:cNvSpPr>
          <p:nvPr>
            <p:ph type="body" sz="quarter" idx="14" hasCustomPrompt="1"/>
          </p:nvPr>
        </p:nvSpPr>
        <p:spPr>
          <a:xfrm>
            <a:off x="6252883" y="3177988"/>
            <a:ext cx="5562600" cy="3299012"/>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13" name="Text Placeholder 4">
            <a:extLst>
              <a:ext uri="{FF2B5EF4-FFF2-40B4-BE49-F238E27FC236}">
                <a16:creationId xmlns:a16="http://schemas.microsoft.com/office/drawing/2014/main" id="{54A3A12D-FCA0-E84C-95B2-1C108718974B}"/>
              </a:ext>
            </a:extLst>
          </p:cNvPr>
          <p:cNvSpPr>
            <a:spLocks noGrp="1"/>
          </p:cNvSpPr>
          <p:nvPr>
            <p:ph type="body" sz="quarter" idx="16" hasCustomPrompt="1"/>
          </p:nvPr>
        </p:nvSpPr>
        <p:spPr>
          <a:xfrm>
            <a:off x="381000" y="2720789"/>
            <a:ext cx="5562600" cy="304800"/>
          </a:xfrm>
          <a:prstGeom prst="rect">
            <a:avLst/>
          </a:prstGeom>
        </p:spPr>
        <p:txBody>
          <a:bodyPr/>
          <a:lstStyle>
            <a:lvl1pPr marL="0" indent="0">
              <a:buFontTx/>
              <a:buNone/>
              <a:defRPr sz="2200" b="1" i="0">
                <a:solidFill>
                  <a:srgbClr val="EE2A3B"/>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7" name="Text Placeholder 4">
            <a:extLst>
              <a:ext uri="{FF2B5EF4-FFF2-40B4-BE49-F238E27FC236}">
                <a16:creationId xmlns:a16="http://schemas.microsoft.com/office/drawing/2014/main" id="{84FBED64-731B-6144-8C17-DEFFEAA5C3F6}"/>
              </a:ext>
            </a:extLst>
          </p:cNvPr>
          <p:cNvSpPr>
            <a:spLocks noGrp="1"/>
          </p:cNvSpPr>
          <p:nvPr>
            <p:ph type="body" sz="quarter" idx="17" hasCustomPrompt="1"/>
          </p:nvPr>
        </p:nvSpPr>
        <p:spPr>
          <a:xfrm>
            <a:off x="6252883" y="2732180"/>
            <a:ext cx="5558117" cy="304800"/>
          </a:xfrm>
          <a:prstGeom prst="rect">
            <a:avLst/>
          </a:prstGeom>
        </p:spPr>
        <p:txBody>
          <a:bodyPr/>
          <a:lstStyle>
            <a:lvl1pPr marL="0" indent="0">
              <a:buFontTx/>
              <a:buNone/>
              <a:defRPr sz="2200" b="1" i="0">
                <a:solidFill>
                  <a:srgbClr val="EE2A3B"/>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9" name="Text Placeholder 2">
            <a:extLst>
              <a:ext uri="{FF2B5EF4-FFF2-40B4-BE49-F238E27FC236}">
                <a16:creationId xmlns:a16="http://schemas.microsoft.com/office/drawing/2014/main" id="{6BC48F68-F2A8-6249-82AB-8056C2EA1821}"/>
              </a:ext>
            </a:extLst>
          </p:cNvPr>
          <p:cNvSpPr>
            <a:spLocks noGrp="1"/>
          </p:cNvSpPr>
          <p:nvPr>
            <p:ph type="body" sz="quarter" idx="15" hasCustomPrompt="1"/>
          </p:nvPr>
        </p:nvSpPr>
        <p:spPr>
          <a:xfrm>
            <a:off x="380998" y="1219200"/>
            <a:ext cx="11430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extLst>
      <p:ext uri="{BB962C8B-B14F-4D97-AF65-F5344CB8AC3E}">
        <p14:creationId xmlns:p14="http://schemas.microsoft.com/office/powerpoint/2010/main" val="3848843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 Double Bullets">
    <p:spTree>
      <p:nvGrpSpPr>
        <p:cNvPr id="1" name=""/>
        <p:cNvGrpSpPr/>
        <p:nvPr/>
      </p:nvGrpSpPr>
      <p:grpSpPr>
        <a:xfrm>
          <a:off x="0" y="0"/>
          <a:ext cx="0" cy="0"/>
          <a:chOff x="0" y="0"/>
          <a:chExt cx="0" cy="0"/>
        </a:xfrm>
      </p:grpSpPr>
      <p:sp>
        <p:nvSpPr>
          <p:cNvPr id="9" name="Text Placeholder 26">
            <a:extLst>
              <a:ext uri="{FF2B5EF4-FFF2-40B4-BE49-F238E27FC236}">
                <a16:creationId xmlns:a16="http://schemas.microsoft.com/office/drawing/2014/main" id="{BD26E03E-6240-114A-A9F6-5E3CD8D7E4AA}"/>
              </a:ext>
            </a:extLst>
          </p:cNvPr>
          <p:cNvSpPr>
            <a:spLocks noGrp="1"/>
          </p:cNvSpPr>
          <p:nvPr>
            <p:ph type="body" sz="quarter" idx="11" hasCustomPrompt="1"/>
          </p:nvPr>
        </p:nvSpPr>
        <p:spPr>
          <a:xfrm>
            <a:off x="381000" y="2754592"/>
            <a:ext cx="5562600" cy="3722408"/>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cxnSp>
        <p:nvCxnSpPr>
          <p:cNvPr id="12" name="Straight Connector 11">
            <a:extLst>
              <a:ext uri="{FF2B5EF4-FFF2-40B4-BE49-F238E27FC236}">
                <a16:creationId xmlns:a16="http://schemas.microsoft.com/office/drawing/2014/main" id="{D78E6EED-3B99-B448-828B-6865373928C6}"/>
              </a:ext>
            </a:extLst>
          </p:cNvPr>
          <p:cNvCxnSpPr/>
          <p:nvPr userDrawn="1"/>
        </p:nvCxnSpPr>
        <p:spPr>
          <a:xfrm>
            <a:off x="381000" y="25146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14" name="Text Placeholder 26">
            <a:extLst>
              <a:ext uri="{FF2B5EF4-FFF2-40B4-BE49-F238E27FC236}">
                <a16:creationId xmlns:a16="http://schemas.microsoft.com/office/drawing/2014/main" id="{AF00AB8D-525C-0A42-871C-5F5B758EFC01}"/>
              </a:ext>
            </a:extLst>
          </p:cNvPr>
          <p:cNvSpPr>
            <a:spLocks noGrp="1"/>
          </p:cNvSpPr>
          <p:nvPr>
            <p:ph type="body" sz="quarter" idx="14" hasCustomPrompt="1"/>
          </p:nvPr>
        </p:nvSpPr>
        <p:spPr>
          <a:xfrm>
            <a:off x="6252883" y="2754592"/>
            <a:ext cx="5562600" cy="3722408"/>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10" name="Text Placeholder 2">
            <a:extLst>
              <a:ext uri="{FF2B5EF4-FFF2-40B4-BE49-F238E27FC236}">
                <a16:creationId xmlns:a16="http://schemas.microsoft.com/office/drawing/2014/main" id="{303A5DD4-F021-4645-B98A-2E6DE1233BFD}"/>
              </a:ext>
            </a:extLst>
          </p:cNvPr>
          <p:cNvSpPr>
            <a:spLocks noGrp="1"/>
          </p:cNvSpPr>
          <p:nvPr>
            <p:ph type="body" sz="quarter" idx="15" hasCustomPrompt="1"/>
          </p:nvPr>
        </p:nvSpPr>
        <p:spPr>
          <a:xfrm>
            <a:off x="380998" y="1219200"/>
            <a:ext cx="11430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extLst>
      <p:ext uri="{BB962C8B-B14F-4D97-AF65-F5344CB8AC3E}">
        <p14:creationId xmlns:p14="http://schemas.microsoft.com/office/powerpoint/2010/main" val="3585097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 Double Promin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78E6EED-3B99-B448-828B-6865373928C6}"/>
              </a:ext>
            </a:extLst>
          </p:cNvPr>
          <p:cNvCxnSpPr/>
          <p:nvPr userDrawn="1"/>
        </p:nvCxnSpPr>
        <p:spPr>
          <a:xfrm>
            <a:off x="381000" y="25146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6" name="Text Placeholder 26">
            <a:extLst>
              <a:ext uri="{FF2B5EF4-FFF2-40B4-BE49-F238E27FC236}">
                <a16:creationId xmlns:a16="http://schemas.microsoft.com/office/drawing/2014/main" id="{6A79D68B-427A-D24D-A685-B6210E48C10B}"/>
              </a:ext>
            </a:extLst>
          </p:cNvPr>
          <p:cNvSpPr>
            <a:spLocks noGrp="1"/>
          </p:cNvSpPr>
          <p:nvPr>
            <p:ph type="body" sz="quarter" idx="15" hasCustomPrompt="1"/>
          </p:nvPr>
        </p:nvSpPr>
        <p:spPr>
          <a:xfrm>
            <a:off x="381000" y="2743200"/>
            <a:ext cx="5562600" cy="3733800"/>
          </a:xfrm>
          <a:prstGeom prst="rect">
            <a:avLst/>
          </a:prstGeom>
        </p:spPr>
        <p:txBody>
          <a:bodyPr/>
          <a:lstStyle>
            <a:lvl1pPr marL="0" indent="0">
              <a:lnSpc>
                <a:spcPct val="100000"/>
              </a:lnSpc>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
        <p:nvSpPr>
          <p:cNvPr id="7" name="Text Placeholder 26">
            <a:extLst>
              <a:ext uri="{FF2B5EF4-FFF2-40B4-BE49-F238E27FC236}">
                <a16:creationId xmlns:a16="http://schemas.microsoft.com/office/drawing/2014/main" id="{670BE56A-AAC9-394E-B693-01A3F1807C00}"/>
              </a:ext>
            </a:extLst>
          </p:cNvPr>
          <p:cNvSpPr>
            <a:spLocks noGrp="1"/>
          </p:cNvSpPr>
          <p:nvPr>
            <p:ph type="body" sz="quarter" idx="12" hasCustomPrompt="1"/>
          </p:nvPr>
        </p:nvSpPr>
        <p:spPr>
          <a:xfrm>
            <a:off x="6248400" y="2747010"/>
            <a:ext cx="5562600" cy="3733800"/>
          </a:xfrm>
          <a:prstGeom prst="rect">
            <a:avLst/>
          </a:prstGeom>
        </p:spPr>
        <p:txBody>
          <a:bodyPr/>
          <a:lstStyle>
            <a:lvl1pPr marL="0" indent="0">
              <a:lnSpc>
                <a:spcPct val="100000"/>
              </a:lnSpc>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
        <p:nvSpPr>
          <p:cNvPr id="8" name="Text Placeholder 2">
            <a:extLst>
              <a:ext uri="{FF2B5EF4-FFF2-40B4-BE49-F238E27FC236}">
                <a16:creationId xmlns:a16="http://schemas.microsoft.com/office/drawing/2014/main" id="{F3898FAE-91B3-9740-8A2D-045260155711}"/>
              </a:ext>
            </a:extLst>
          </p:cNvPr>
          <p:cNvSpPr>
            <a:spLocks noGrp="1"/>
          </p:cNvSpPr>
          <p:nvPr>
            <p:ph type="body" sz="quarter" idx="16" hasCustomPrompt="1"/>
          </p:nvPr>
        </p:nvSpPr>
        <p:spPr>
          <a:xfrm>
            <a:off x="380998" y="1219200"/>
            <a:ext cx="11430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extLst>
      <p:ext uri="{BB962C8B-B14F-4D97-AF65-F5344CB8AC3E}">
        <p14:creationId xmlns:p14="http://schemas.microsoft.com/office/powerpoint/2010/main" val="571209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 Double Imag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78E6EED-3B99-B448-828B-6865373928C6}"/>
              </a:ext>
            </a:extLst>
          </p:cNvPr>
          <p:cNvCxnSpPr/>
          <p:nvPr userDrawn="1"/>
        </p:nvCxnSpPr>
        <p:spPr>
          <a:xfrm>
            <a:off x="381000" y="25146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8" name="Picture Placeholder 2">
            <a:extLst>
              <a:ext uri="{FF2B5EF4-FFF2-40B4-BE49-F238E27FC236}">
                <a16:creationId xmlns:a16="http://schemas.microsoft.com/office/drawing/2014/main" id="{48CD901A-034D-E242-87B6-D56000E1C724}"/>
              </a:ext>
            </a:extLst>
          </p:cNvPr>
          <p:cNvSpPr>
            <a:spLocks noGrp="1"/>
          </p:cNvSpPr>
          <p:nvPr>
            <p:ph type="pic" sz="quarter" idx="16" hasCustomPrompt="1"/>
          </p:nvPr>
        </p:nvSpPr>
        <p:spPr>
          <a:xfrm>
            <a:off x="398318" y="2743201"/>
            <a:ext cx="5697682" cy="37337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9" name="Picture Placeholder 2">
            <a:extLst>
              <a:ext uri="{FF2B5EF4-FFF2-40B4-BE49-F238E27FC236}">
                <a16:creationId xmlns:a16="http://schemas.microsoft.com/office/drawing/2014/main" id="{DDFA5113-2CFA-E64B-8D9A-DA5F31BF0F9A}"/>
              </a:ext>
            </a:extLst>
          </p:cNvPr>
          <p:cNvSpPr>
            <a:spLocks noGrp="1"/>
          </p:cNvSpPr>
          <p:nvPr>
            <p:ph type="pic" sz="quarter" idx="17" hasCustomPrompt="1"/>
          </p:nvPr>
        </p:nvSpPr>
        <p:spPr>
          <a:xfrm>
            <a:off x="6096000" y="2743201"/>
            <a:ext cx="5715000" cy="37337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10" name="Text Placeholder 2">
            <a:extLst>
              <a:ext uri="{FF2B5EF4-FFF2-40B4-BE49-F238E27FC236}">
                <a16:creationId xmlns:a16="http://schemas.microsoft.com/office/drawing/2014/main" id="{67218005-3808-2E44-AC89-96BE0FB2BD94}"/>
              </a:ext>
            </a:extLst>
          </p:cNvPr>
          <p:cNvSpPr>
            <a:spLocks noGrp="1"/>
          </p:cNvSpPr>
          <p:nvPr>
            <p:ph type="body" sz="quarter" idx="15" hasCustomPrompt="1"/>
          </p:nvPr>
        </p:nvSpPr>
        <p:spPr>
          <a:xfrm>
            <a:off x="380998" y="1219200"/>
            <a:ext cx="11430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extLst>
      <p:ext uri="{BB962C8B-B14F-4D97-AF65-F5344CB8AC3E}">
        <p14:creationId xmlns:p14="http://schemas.microsoft.com/office/powerpoint/2010/main" val="477418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 Double Images/Bullet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78E6EED-3B99-B448-828B-6865373928C6}"/>
              </a:ext>
            </a:extLst>
          </p:cNvPr>
          <p:cNvCxnSpPr/>
          <p:nvPr userDrawn="1"/>
        </p:nvCxnSpPr>
        <p:spPr>
          <a:xfrm>
            <a:off x="381000" y="25146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6" name="Text Placeholder 26">
            <a:extLst>
              <a:ext uri="{FF2B5EF4-FFF2-40B4-BE49-F238E27FC236}">
                <a16:creationId xmlns:a16="http://schemas.microsoft.com/office/drawing/2014/main" id="{6087FC3F-AB52-DE4F-BB8F-3C1E8158E863}"/>
              </a:ext>
            </a:extLst>
          </p:cNvPr>
          <p:cNvSpPr>
            <a:spLocks noGrp="1"/>
          </p:cNvSpPr>
          <p:nvPr>
            <p:ph type="body" sz="quarter" idx="11" hasCustomPrompt="1"/>
          </p:nvPr>
        </p:nvSpPr>
        <p:spPr>
          <a:xfrm>
            <a:off x="381000" y="5648266"/>
            <a:ext cx="5562600" cy="828734"/>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7" name="Text Placeholder 26">
            <a:extLst>
              <a:ext uri="{FF2B5EF4-FFF2-40B4-BE49-F238E27FC236}">
                <a16:creationId xmlns:a16="http://schemas.microsoft.com/office/drawing/2014/main" id="{819E4324-92FB-C54D-AC97-1A8B38F84721}"/>
              </a:ext>
            </a:extLst>
          </p:cNvPr>
          <p:cNvSpPr>
            <a:spLocks noGrp="1"/>
          </p:cNvSpPr>
          <p:nvPr>
            <p:ph type="body" sz="quarter" idx="18" hasCustomPrompt="1"/>
          </p:nvPr>
        </p:nvSpPr>
        <p:spPr>
          <a:xfrm>
            <a:off x="6248400" y="5648266"/>
            <a:ext cx="5539740" cy="828734"/>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10" name="Picture Placeholder 3">
            <a:extLst>
              <a:ext uri="{FF2B5EF4-FFF2-40B4-BE49-F238E27FC236}">
                <a16:creationId xmlns:a16="http://schemas.microsoft.com/office/drawing/2014/main" id="{D9FD31FA-2E93-4F4A-B642-BC323765C5A6}"/>
              </a:ext>
            </a:extLst>
          </p:cNvPr>
          <p:cNvSpPr>
            <a:spLocks noGrp="1"/>
          </p:cNvSpPr>
          <p:nvPr>
            <p:ph type="pic" sz="quarter" idx="15" hasCustomPrompt="1"/>
          </p:nvPr>
        </p:nvSpPr>
        <p:spPr>
          <a:xfrm>
            <a:off x="381000" y="2743200"/>
            <a:ext cx="5562600" cy="2676465"/>
          </a:xfrm>
          <a:prstGeom prst="rect">
            <a:avLst/>
          </a:prstGeom>
        </p:spPr>
        <p:txBody>
          <a:bodyPr/>
          <a:lstStyle>
            <a:lvl1pPr>
              <a:defRPr/>
            </a:lvl1pPr>
          </a:lstStyle>
          <a:p>
            <a:r>
              <a:rPr lang="en-US" dirty="0"/>
              <a:t>Click to add picture</a:t>
            </a:r>
          </a:p>
        </p:txBody>
      </p:sp>
      <p:sp>
        <p:nvSpPr>
          <p:cNvPr id="13" name="Picture Placeholder 3">
            <a:extLst>
              <a:ext uri="{FF2B5EF4-FFF2-40B4-BE49-F238E27FC236}">
                <a16:creationId xmlns:a16="http://schemas.microsoft.com/office/drawing/2014/main" id="{4849C511-C450-1E45-BE1D-BA5CA2532D23}"/>
              </a:ext>
            </a:extLst>
          </p:cNvPr>
          <p:cNvSpPr>
            <a:spLocks noGrp="1"/>
          </p:cNvSpPr>
          <p:nvPr>
            <p:ph type="pic" sz="quarter" idx="19" hasCustomPrompt="1"/>
          </p:nvPr>
        </p:nvSpPr>
        <p:spPr>
          <a:xfrm>
            <a:off x="6248400" y="2743200"/>
            <a:ext cx="5539740" cy="267646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p:txBody>
      </p:sp>
      <p:sp>
        <p:nvSpPr>
          <p:cNvPr id="14" name="Text Placeholder 2">
            <a:extLst>
              <a:ext uri="{FF2B5EF4-FFF2-40B4-BE49-F238E27FC236}">
                <a16:creationId xmlns:a16="http://schemas.microsoft.com/office/drawing/2014/main" id="{1C330D24-9050-F74F-8F8D-232CE70FE334}"/>
              </a:ext>
            </a:extLst>
          </p:cNvPr>
          <p:cNvSpPr>
            <a:spLocks noGrp="1"/>
          </p:cNvSpPr>
          <p:nvPr>
            <p:ph type="body" sz="quarter" idx="20" hasCustomPrompt="1"/>
          </p:nvPr>
        </p:nvSpPr>
        <p:spPr>
          <a:xfrm>
            <a:off x="380998" y="1219200"/>
            <a:ext cx="1140714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extLst>
      <p:ext uri="{BB962C8B-B14F-4D97-AF65-F5344CB8AC3E}">
        <p14:creationId xmlns:p14="http://schemas.microsoft.com/office/powerpoint/2010/main" val="788386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 Subhead/Bullets/Image">
    <p:spTree>
      <p:nvGrpSpPr>
        <p:cNvPr id="1" name=""/>
        <p:cNvGrpSpPr/>
        <p:nvPr/>
      </p:nvGrpSpPr>
      <p:grpSpPr>
        <a:xfrm>
          <a:off x="0" y="0"/>
          <a:ext cx="0" cy="0"/>
          <a:chOff x="0" y="0"/>
          <a:chExt cx="0" cy="0"/>
        </a:xfrm>
      </p:grpSpPr>
      <p:cxnSp>
        <p:nvCxnSpPr>
          <p:cNvPr id="25" name="Straight Connector 24"/>
          <p:cNvCxnSpPr>
            <a:cxnSpLocks/>
          </p:cNvCxnSpPr>
          <p:nvPr userDrawn="1"/>
        </p:nvCxnSpPr>
        <p:spPr>
          <a:xfrm>
            <a:off x="381000" y="2595282"/>
            <a:ext cx="5334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3" hasCustomPrompt="1"/>
          </p:nvPr>
        </p:nvSpPr>
        <p:spPr>
          <a:xfrm>
            <a:off x="6096000" y="0"/>
            <a:ext cx="6096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9" name="Text Placeholder 26">
            <a:extLst>
              <a:ext uri="{FF2B5EF4-FFF2-40B4-BE49-F238E27FC236}">
                <a16:creationId xmlns:a16="http://schemas.microsoft.com/office/drawing/2014/main" id="{C5ADD405-13F0-1149-95F7-9218B1F35EA8}"/>
              </a:ext>
            </a:extLst>
          </p:cNvPr>
          <p:cNvSpPr>
            <a:spLocks noGrp="1"/>
          </p:cNvSpPr>
          <p:nvPr>
            <p:ph type="body" sz="quarter" idx="14" hasCustomPrompt="1"/>
          </p:nvPr>
        </p:nvSpPr>
        <p:spPr>
          <a:xfrm>
            <a:off x="381000" y="3352800"/>
            <a:ext cx="5334000" cy="3128682"/>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12" name="Text Placeholder 4">
            <a:extLst>
              <a:ext uri="{FF2B5EF4-FFF2-40B4-BE49-F238E27FC236}">
                <a16:creationId xmlns:a16="http://schemas.microsoft.com/office/drawing/2014/main" id="{A51AA6BF-289F-D547-BD53-872FD7F3FCB2}"/>
              </a:ext>
            </a:extLst>
          </p:cNvPr>
          <p:cNvSpPr>
            <a:spLocks noGrp="1"/>
          </p:cNvSpPr>
          <p:nvPr>
            <p:ph type="body" sz="quarter" idx="16" hasCustomPrompt="1"/>
          </p:nvPr>
        </p:nvSpPr>
        <p:spPr>
          <a:xfrm>
            <a:off x="380999" y="2832641"/>
            <a:ext cx="5334000" cy="304800"/>
          </a:xfrm>
          <a:prstGeom prst="rect">
            <a:avLst/>
          </a:prstGeom>
        </p:spPr>
        <p:txBody>
          <a:bodyPr/>
          <a:lstStyle>
            <a:lvl1pPr marL="0" indent="0">
              <a:buFontTx/>
              <a:buNone/>
              <a:defRPr sz="2200" b="1" i="0">
                <a:solidFill>
                  <a:srgbClr val="EE2A3B"/>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4" name="Text Placeholder 2">
            <a:extLst>
              <a:ext uri="{FF2B5EF4-FFF2-40B4-BE49-F238E27FC236}">
                <a16:creationId xmlns:a16="http://schemas.microsoft.com/office/drawing/2014/main" id="{3DA1599A-043E-B749-A47F-4B9DFC4114BD}"/>
              </a:ext>
            </a:extLst>
          </p:cNvPr>
          <p:cNvSpPr>
            <a:spLocks noGrp="1"/>
          </p:cNvSpPr>
          <p:nvPr>
            <p:ph type="body" sz="quarter" idx="17" hasCustomPrompt="1"/>
          </p:nvPr>
        </p:nvSpPr>
        <p:spPr>
          <a:xfrm>
            <a:off x="380998" y="1219200"/>
            <a:ext cx="5334000"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 Bullets/Image">
    <p:spTree>
      <p:nvGrpSpPr>
        <p:cNvPr id="1" name=""/>
        <p:cNvGrpSpPr/>
        <p:nvPr/>
      </p:nvGrpSpPr>
      <p:grpSpPr>
        <a:xfrm>
          <a:off x="0" y="0"/>
          <a:ext cx="0" cy="0"/>
          <a:chOff x="0" y="0"/>
          <a:chExt cx="0" cy="0"/>
        </a:xfrm>
      </p:grpSpPr>
      <p:cxnSp>
        <p:nvCxnSpPr>
          <p:cNvPr id="25" name="Straight Connector 24"/>
          <p:cNvCxnSpPr>
            <a:cxnSpLocks/>
          </p:cNvCxnSpPr>
          <p:nvPr userDrawn="1"/>
        </p:nvCxnSpPr>
        <p:spPr>
          <a:xfrm>
            <a:off x="381000" y="2595282"/>
            <a:ext cx="5334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3" hasCustomPrompt="1"/>
          </p:nvPr>
        </p:nvSpPr>
        <p:spPr>
          <a:xfrm>
            <a:off x="6096000" y="0"/>
            <a:ext cx="6096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9" name="Text Placeholder 26">
            <a:extLst>
              <a:ext uri="{FF2B5EF4-FFF2-40B4-BE49-F238E27FC236}">
                <a16:creationId xmlns:a16="http://schemas.microsoft.com/office/drawing/2014/main" id="{C5ADD405-13F0-1149-95F7-9218B1F35EA8}"/>
              </a:ext>
            </a:extLst>
          </p:cNvPr>
          <p:cNvSpPr>
            <a:spLocks noGrp="1"/>
          </p:cNvSpPr>
          <p:nvPr>
            <p:ph type="body" sz="quarter" idx="14" hasCustomPrompt="1"/>
          </p:nvPr>
        </p:nvSpPr>
        <p:spPr>
          <a:xfrm>
            <a:off x="381000" y="2904564"/>
            <a:ext cx="5334000" cy="3576917"/>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7" name="Text Placeholder 2">
            <a:extLst>
              <a:ext uri="{FF2B5EF4-FFF2-40B4-BE49-F238E27FC236}">
                <a16:creationId xmlns:a16="http://schemas.microsoft.com/office/drawing/2014/main" id="{4112A132-6B63-B04D-B0B0-989445359953}"/>
              </a:ext>
            </a:extLst>
          </p:cNvPr>
          <p:cNvSpPr>
            <a:spLocks noGrp="1"/>
          </p:cNvSpPr>
          <p:nvPr>
            <p:ph type="body" sz="quarter" idx="16" hasCustomPrompt="1"/>
          </p:nvPr>
        </p:nvSpPr>
        <p:spPr>
          <a:xfrm>
            <a:off x="380998" y="1219200"/>
            <a:ext cx="5334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extLst>
      <p:ext uri="{BB962C8B-B14F-4D97-AF65-F5344CB8AC3E}">
        <p14:creationId xmlns:p14="http://schemas.microsoft.com/office/powerpoint/2010/main" val="1576965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 Prominent/Image">
    <p:spTree>
      <p:nvGrpSpPr>
        <p:cNvPr id="1" name=""/>
        <p:cNvGrpSpPr/>
        <p:nvPr/>
      </p:nvGrpSpPr>
      <p:grpSpPr>
        <a:xfrm>
          <a:off x="0" y="0"/>
          <a:ext cx="0" cy="0"/>
          <a:chOff x="0" y="0"/>
          <a:chExt cx="0" cy="0"/>
        </a:xfrm>
      </p:grpSpPr>
      <p:cxnSp>
        <p:nvCxnSpPr>
          <p:cNvPr id="25" name="Straight Connector 24"/>
          <p:cNvCxnSpPr>
            <a:cxnSpLocks/>
          </p:cNvCxnSpPr>
          <p:nvPr userDrawn="1"/>
        </p:nvCxnSpPr>
        <p:spPr>
          <a:xfrm>
            <a:off x="381000" y="2595282"/>
            <a:ext cx="5334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3" hasCustomPrompt="1"/>
          </p:nvPr>
        </p:nvSpPr>
        <p:spPr>
          <a:xfrm>
            <a:off x="6096000" y="0"/>
            <a:ext cx="6096000" cy="6858000"/>
          </a:xfrm>
          <a:prstGeom prst="rect">
            <a:avLst/>
          </a:prstGeom>
        </p:spPr>
        <p:txBody>
          <a:bodyPr/>
          <a:lstStyle/>
          <a:p>
            <a:r>
              <a:rPr lang="en-US" dirty="0"/>
              <a:t>Click to add picture</a:t>
            </a:r>
          </a:p>
        </p:txBody>
      </p:sp>
      <p:sp>
        <p:nvSpPr>
          <p:cNvPr id="7" name="Text Placeholder 26">
            <a:extLst>
              <a:ext uri="{FF2B5EF4-FFF2-40B4-BE49-F238E27FC236}">
                <a16:creationId xmlns:a16="http://schemas.microsoft.com/office/drawing/2014/main" id="{EF727243-492B-2849-82C2-2846BF5D3160}"/>
              </a:ext>
            </a:extLst>
          </p:cNvPr>
          <p:cNvSpPr>
            <a:spLocks noGrp="1"/>
          </p:cNvSpPr>
          <p:nvPr>
            <p:ph type="body" sz="quarter" idx="11" hasCustomPrompt="1"/>
          </p:nvPr>
        </p:nvSpPr>
        <p:spPr>
          <a:xfrm>
            <a:off x="381000" y="2904564"/>
            <a:ext cx="5334000" cy="3572436"/>
          </a:xfrm>
          <a:prstGeom prst="rect">
            <a:avLst/>
          </a:prstGeom>
        </p:spPr>
        <p:txBody>
          <a:bodyPr/>
          <a:lstStyle>
            <a:lvl1pPr marL="0" indent="0">
              <a:lnSpc>
                <a:spcPct val="100000"/>
              </a:lnSpc>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
        <p:nvSpPr>
          <p:cNvPr id="8" name="Text Placeholder 2">
            <a:extLst>
              <a:ext uri="{FF2B5EF4-FFF2-40B4-BE49-F238E27FC236}">
                <a16:creationId xmlns:a16="http://schemas.microsoft.com/office/drawing/2014/main" id="{FDD82714-C09C-FA4F-90F0-840281772277}"/>
              </a:ext>
            </a:extLst>
          </p:cNvPr>
          <p:cNvSpPr>
            <a:spLocks noGrp="1"/>
          </p:cNvSpPr>
          <p:nvPr>
            <p:ph type="body" sz="quarter" idx="16" hasCustomPrompt="1"/>
          </p:nvPr>
        </p:nvSpPr>
        <p:spPr>
          <a:xfrm>
            <a:off x="380998" y="1219200"/>
            <a:ext cx="5334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extLst>
      <p:ext uri="{BB962C8B-B14F-4D97-AF65-F5344CB8AC3E}">
        <p14:creationId xmlns:p14="http://schemas.microsoft.com/office/powerpoint/2010/main" val="3445686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37589-6370-4BA7-A395-FCC938026FC4}"/>
              </a:ext>
            </a:extLst>
          </p:cNvPr>
          <p:cNvSpPr>
            <a:spLocks noGrp="1"/>
          </p:cNvSpPr>
          <p:nvPr>
            <p:ph type="dt" sz="half" idx="10"/>
          </p:nvPr>
        </p:nvSpPr>
        <p:spPr/>
        <p:txBody>
          <a:bodyPr/>
          <a:lstStyle>
            <a:lvl1pPr>
              <a:defRPr/>
            </a:lvl1pPr>
          </a:lstStyle>
          <a:p>
            <a:pPr>
              <a:defRPr/>
            </a:pPr>
            <a:fld id="{654CFA6F-953D-4707-B889-626657B0331D}" type="datetimeFigureOut">
              <a:rPr lang="en-US"/>
              <a:pPr>
                <a:defRPr/>
              </a:pPr>
              <a:t>9/14/2021</a:t>
            </a:fld>
            <a:endParaRPr lang="en-US" dirty="0"/>
          </a:p>
        </p:txBody>
      </p:sp>
      <p:sp>
        <p:nvSpPr>
          <p:cNvPr id="5" name="Footer Placeholder 4">
            <a:extLst>
              <a:ext uri="{FF2B5EF4-FFF2-40B4-BE49-F238E27FC236}">
                <a16:creationId xmlns:a16="http://schemas.microsoft.com/office/drawing/2014/main" id="{C88A3913-18B6-4012-A698-5D8E1DCC29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9D5CC4-BB3D-4250-80C0-37D5EAEF073D}"/>
              </a:ext>
            </a:extLst>
          </p:cNvPr>
          <p:cNvSpPr>
            <a:spLocks noGrp="1"/>
          </p:cNvSpPr>
          <p:nvPr>
            <p:ph type="sldNum" sz="quarter" idx="12"/>
          </p:nvPr>
        </p:nvSpPr>
        <p:spPr/>
        <p:txBody>
          <a:bodyPr/>
          <a:lstStyle>
            <a:lvl1pPr>
              <a:defRPr/>
            </a:lvl1pPr>
          </a:lstStyle>
          <a:p>
            <a:pPr>
              <a:defRPr/>
            </a:pPr>
            <a:fld id="{6C2EAC77-8702-498E-8086-73FD30B0E821}" type="slidenum">
              <a:rPr lang="en-US" altLang="en-US"/>
              <a:pPr>
                <a:defRPr/>
              </a:pPr>
              <a:t>‹#›</a:t>
            </a:fld>
            <a:endParaRPr lang="en-US" altLang="en-US"/>
          </a:p>
        </p:txBody>
      </p:sp>
    </p:spTree>
    <p:extLst>
      <p:ext uri="{BB962C8B-B14F-4D97-AF65-F5344CB8AC3E}">
        <p14:creationId xmlns:p14="http://schemas.microsoft.com/office/powerpoint/2010/main" val="42393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Tree>
    <p:extLst>
      <p:ext uri="{BB962C8B-B14F-4D97-AF65-F5344CB8AC3E}">
        <p14:creationId xmlns:p14="http://schemas.microsoft.com/office/powerpoint/2010/main" val="888719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image/Tex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12192000" cy="54864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5" name="Text Placeholder 2">
            <a:extLst>
              <a:ext uri="{FF2B5EF4-FFF2-40B4-BE49-F238E27FC236}">
                <a16:creationId xmlns:a16="http://schemas.microsoft.com/office/drawing/2014/main" id="{2DEBB380-AC70-BF41-8AAC-2AEC7CCC0FF6}"/>
              </a:ext>
            </a:extLst>
          </p:cNvPr>
          <p:cNvSpPr>
            <a:spLocks noGrp="1"/>
          </p:cNvSpPr>
          <p:nvPr>
            <p:ph type="body" sz="quarter" idx="11" hasCustomPrompt="1"/>
          </p:nvPr>
        </p:nvSpPr>
        <p:spPr>
          <a:xfrm>
            <a:off x="457200" y="5867400"/>
            <a:ext cx="8305800" cy="593725"/>
          </a:xfrm>
          <a:prstGeom prst="rect">
            <a:avLst/>
          </a:prstGeom>
        </p:spPr>
        <p:txBody>
          <a:bodyPr anchor="ctr"/>
          <a:lstStyle>
            <a:lvl1pPr marL="0" indent="0">
              <a:buNone/>
              <a:defRPr sz="2200" b="1">
                <a:solidFill>
                  <a:srgbClr val="EE2A3B"/>
                </a:solidFill>
                <a:latin typeface="Arial" charset="0"/>
                <a:ea typeface="Arial" charset="0"/>
                <a:cs typeface="Arial" charset="0"/>
              </a:defRPr>
            </a:lvl1pPr>
            <a:lvl2pPr marL="457200" indent="0" algn="l">
              <a:lnSpc>
                <a:spcPct val="100000"/>
              </a:lnSpc>
              <a:buNone/>
              <a:defRPr sz="1800">
                <a:solidFill>
                  <a:schemeClr val="bg1">
                    <a:lumMod val="50000"/>
                  </a:schemeClr>
                </a:solidFill>
                <a:latin typeface="Arial" charset="0"/>
                <a:ea typeface="Arial" charset="0"/>
                <a:cs typeface="Arial" charset="0"/>
              </a:defRPr>
            </a:lvl2pPr>
          </a:lstStyle>
          <a:p>
            <a:pPr lvl="0"/>
            <a:r>
              <a:rPr lang="en-US" dirty="0"/>
              <a:t>Click to add subhead</a:t>
            </a:r>
          </a:p>
        </p:txBody>
      </p:sp>
    </p:spTree>
    <p:extLst>
      <p:ext uri="{BB962C8B-B14F-4D97-AF65-F5344CB8AC3E}">
        <p14:creationId xmlns:p14="http://schemas.microsoft.com/office/powerpoint/2010/main" val="1809732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orizontal Double Image/Tex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096001" cy="54864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5" name="Text Placeholder 2">
            <a:extLst>
              <a:ext uri="{FF2B5EF4-FFF2-40B4-BE49-F238E27FC236}">
                <a16:creationId xmlns:a16="http://schemas.microsoft.com/office/drawing/2014/main" id="{2DEBB380-AC70-BF41-8AAC-2AEC7CCC0FF6}"/>
              </a:ext>
            </a:extLst>
          </p:cNvPr>
          <p:cNvSpPr>
            <a:spLocks noGrp="1"/>
          </p:cNvSpPr>
          <p:nvPr>
            <p:ph type="body" sz="quarter" idx="11" hasCustomPrompt="1"/>
          </p:nvPr>
        </p:nvSpPr>
        <p:spPr>
          <a:xfrm>
            <a:off x="457200" y="5867400"/>
            <a:ext cx="8305800" cy="593725"/>
          </a:xfrm>
          <a:prstGeom prst="rect">
            <a:avLst/>
          </a:prstGeom>
        </p:spPr>
        <p:txBody>
          <a:bodyPr anchor="ctr"/>
          <a:lstStyle>
            <a:lvl1pPr marL="0" indent="0">
              <a:buNone/>
              <a:defRPr sz="2200" b="1">
                <a:solidFill>
                  <a:srgbClr val="EE2A3B"/>
                </a:solidFill>
                <a:latin typeface="Arial" charset="0"/>
                <a:ea typeface="Arial" charset="0"/>
                <a:cs typeface="Arial" charset="0"/>
              </a:defRPr>
            </a:lvl1pPr>
            <a:lvl2pPr marL="457200" indent="0" algn="l">
              <a:lnSpc>
                <a:spcPct val="100000"/>
              </a:lnSpc>
              <a:buNone/>
              <a:defRPr sz="1800">
                <a:solidFill>
                  <a:schemeClr val="bg1">
                    <a:lumMod val="50000"/>
                  </a:schemeClr>
                </a:solidFill>
                <a:latin typeface="Arial" charset="0"/>
                <a:ea typeface="Arial" charset="0"/>
                <a:cs typeface="Arial" charset="0"/>
              </a:defRPr>
            </a:lvl2pPr>
          </a:lstStyle>
          <a:p>
            <a:pPr lvl="0"/>
            <a:r>
              <a:rPr lang="en-US" dirty="0"/>
              <a:t>Click to add subhead</a:t>
            </a:r>
          </a:p>
        </p:txBody>
      </p:sp>
      <p:sp>
        <p:nvSpPr>
          <p:cNvPr id="3" name="Picture Placeholder 2">
            <a:extLst>
              <a:ext uri="{FF2B5EF4-FFF2-40B4-BE49-F238E27FC236}">
                <a16:creationId xmlns:a16="http://schemas.microsoft.com/office/drawing/2014/main" id="{98EA7A52-F97A-434D-8E2F-28636648AFC4}"/>
              </a:ext>
            </a:extLst>
          </p:cNvPr>
          <p:cNvSpPr>
            <a:spLocks noGrp="1"/>
          </p:cNvSpPr>
          <p:nvPr>
            <p:ph type="pic" sz="quarter" idx="12" hasCustomPrompt="1"/>
          </p:nvPr>
        </p:nvSpPr>
        <p:spPr>
          <a:xfrm>
            <a:off x="6096001" y="0"/>
            <a:ext cx="6096000" cy="54864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Tree>
    <p:extLst>
      <p:ext uri="{BB962C8B-B14F-4D97-AF65-F5344CB8AC3E}">
        <p14:creationId xmlns:p14="http://schemas.microsoft.com/office/powerpoint/2010/main" val="914834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Image/Tex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6096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5" name="Text Placeholder 26">
            <a:extLst>
              <a:ext uri="{FF2B5EF4-FFF2-40B4-BE49-F238E27FC236}">
                <a16:creationId xmlns:a16="http://schemas.microsoft.com/office/drawing/2014/main" id="{53FA8D83-82BD-E64D-880C-9FC515B46D7D}"/>
              </a:ext>
            </a:extLst>
          </p:cNvPr>
          <p:cNvSpPr>
            <a:spLocks noGrp="1"/>
          </p:cNvSpPr>
          <p:nvPr>
            <p:ph type="body" sz="quarter" idx="12" hasCustomPrompt="1"/>
          </p:nvPr>
        </p:nvSpPr>
        <p:spPr>
          <a:xfrm>
            <a:off x="6400800" y="0"/>
            <a:ext cx="5486400" cy="6858000"/>
          </a:xfrm>
          <a:prstGeom prst="rect">
            <a:avLst/>
          </a:prstGeom>
        </p:spPr>
        <p:txBody>
          <a:bodyPr anchor="ctr"/>
          <a:lstStyle>
            <a:lvl1pPr marL="0" indent="0" algn="ctr">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Tree>
    <p:extLst>
      <p:ext uri="{BB962C8B-B14F-4D97-AF65-F5344CB8AC3E}">
        <p14:creationId xmlns:p14="http://schemas.microsoft.com/office/powerpoint/2010/main" val="1859341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Image/Headlin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6096000" cy="68580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6" name="Text Placeholder 2">
            <a:extLst>
              <a:ext uri="{FF2B5EF4-FFF2-40B4-BE49-F238E27FC236}">
                <a16:creationId xmlns:a16="http://schemas.microsoft.com/office/drawing/2014/main" id="{7DB0CE24-BD3B-A946-AE9A-86FE5E8BCD6E}"/>
              </a:ext>
            </a:extLst>
          </p:cNvPr>
          <p:cNvSpPr>
            <a:spLocks noGrp="1"/>
          </p:cNvSpPr>
          <p:nvPr>
            <p:ph type="body" sz="quarter" idx="11" hasCustomPrompt="1"/>
          </p:nvPr>
        </p:nvSpPr>
        <p:spPr>
          <a:xfrm>
            <a:off x="6400800" y="0"/>
            <a:ext cx="5486400" cy="6857999"/>
          </a:xfrm>
          <a:prstGeom prst="rect">
            <a:avLst/>
          </a:prstGeom>
        </p:spPr>
        <p:txBody>
          <a:bodyPr anchor="ctr"/>
          <a:lstStyle>
            <a:lvl1pPr marL="0" indent="0" algn="ctr">
              <a:buNone/>
              <a:defRPr sz="2200" b="1">
                <a:solidFill>
                  <a:srgbClr val="EE2A3B"/>
                </a:solidFill>
                <a:latin typeface="Arial" charset="0"/>
                <a:ea typeface="Arial" charset="0"/>
                <a:cs typeface="Arial" charset="0"/>
              </a:defRPr>
            </a:lvl1pPr>
            <a:lvl2pPr marL="457200" indent="0" algn="l">
              <a:lnSpc>
                <a:spcPct val="100000"/>
              </a:lnSpc>
              <a:buNone/>
              <a:defRPr sz="1800">
                <a:solidFill>
                  <a:schemeClr val="bg1">
                    <a:lumMod val="50000"/>
                  </a:schemeClr>
                </a:solidFill>
                <a:latin typeface="Arial" charset="0"/>
                <a:ea typeface="Arial" charset="0"/>
                <a:cs typeface="Arial" charset="0"/>
              </a:defRPr>
            </a:lvl2pPr>
          </a:lstStyle>
          <a:p>
            <a:pPr lvl="0"/>
            <a:r>
              <a:rPr lang="en-US" dirty="0"/>
              <a:t>Click to add subhead</a:t>
            </a:r>
          </a:p>
        </p:txBody>
      </p:sp>
    </p:spTree>
    <p:extLst>
      <p:ext uri="{BB962C8B-B14F-4D97-AF65-F5344CB8AC3E}">
        <p14:creationId xmlns:p14="http://schemas.microsoft.com/office/powerpoint/2010/main" val="35071473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Double Image/Tex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6096000" cy="34290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5" name="Picture Placeholder 3"/>
          <p:cNvSpPr>
            <a:spLocks noGrp="1"/>
          </p:cNvSpPr>
          <p:nvPr>
            <p:ph type="pic" sz="quarter" idx="11" hasCustomPrompt="1"/>
          </p:nvPr>
        </p:nvSpPr>
        <p:spPr>
          <a:xfrm>
            <a:off x="0" y="3429000"/>
            <a:ext cx="6096000" cy="3428999"/>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7" name="Text Placeholder 26">
            <a:extLst>
              <a:ext uri="{FF2B5EF4-FFF2-40B4-BE49-F238E27FC236}">
                <a16:creationId xmlns:a16="http://schemas.microsoft.com/office/drawing/2014/main" id="{210BE520-4133-7443-AB5D-5E5B3D328B7E}"/>
              </a:ext>
            </a:extLst>
          </p:cNvPr>
          <p:cNvSpPr>
            <a:spLocks noGrp="1"/>
          </p:cNvSpPr>
          <p:nvPr>
            <p:ph type="body" sz="quarter" idx="12" hasCustomPrompt="1"/>
          </p:nvPr>
        </p:nvSpPr>
        <p:spPr>
          <a:xfrm>
            <a:off x="6400800" y="-1"/>
            <a:ext cx="5486400" cy="6857999"/>
          </a:xfrm>
          <a:prstGeom prst="rect">
            <a:avLst/>
          </a:prstGeom>
        </p:spPr>
        <p:txBody>
          <a:bodyPr anchor="ctr"/>
          <a:lstStyle>
            <a:lvl1pPr marL="0" indent="0" algn="ctr">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Tree>
    <p:extLst>
      <p:ext uri="{BB962C8B-B14F-4D97-AF65-F5344CB8AC3E}">
        <p14:creationId xmlns:p14="http://schemas.microsoft.com/office/powerpoint/2010/main" val="755465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Double Image/Headlin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6096000" cy="3429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5" name="Picture Placeholder 3"/>
          <p:cNvSpPr>
            <a:spLocks noGrp="1"/>
          </p:cNvSpPr>
          <p:nvPr>
            <p:ph type="pic" sz="quarter" idx="11" hasCustomPrompt="1"/>
          </p:nvPr>
        </p:nvSpPr>
        <p:spPr>
          <a:xfrm>
            <a:off x="0" y="3429000"/>
            <a:ext cx="6096000" cy="34289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6" name="Text Placeholder 2">
            <a:extLst>
              <a:ext uri="{FF2B5EF4-FFF2-40B4-BE49-F238E27FC236}">
                <a16:creationId xmlns:a16="http://schemas.microsoft.com/office/drawing/2014/main" id="{5FE1C5D2-B894-8449-86F0-677CAA991EEF}"/>
              </a:ext>
            </a:extLst>
          </p:cNvPr>
          <p:cNvSpPr>
            <a:spLocks noGrp="1"/>
          </p:cNvSpPr>
          <p:nvPr>
            <p:ph type="body" sz="quarter" idx="12" hasCustomPrompt="1"/>
          </p:nvPr>
        </p:nvSpPr>
        <p:spPr>
          <a:xfrm>
            <a:off x="6400800" y="0"/>
            <a:ext cx="5486400" cy="6857999"/>
          </a:xfrm>
          <a:prstGeom prst="rect">
            <a:avLst/>
          </a:prstGeom>
        </p:spPr>
        <p:txBody>
          <a:bodyPr anchor="ctr"/>
          <a:lstStyle>
            <a:lvl1pPr marL="0" indent="0" algn="ctr">
              <a:buNone/>
              <a:defRPr sz="2200" b="1">
                <a:solidFill>
                  <a:schemeClr val="accent1"/>
                </a:solidFill>
                <a:latin typeface="Arial" charset="0"/>
                <a:ea typeface="Arial" charset="0"/>
                <a:cs typeface="Arial" charset="0"/>
              </a:defRPr>
            </a:lvl1pPr>
            <a:lvl2pPr marL="457200" indent="0" algn="l">
              <a:lnSpc>
                <a:spcPct val="100000"/>
              </a:lnSpc>
              <a:buNone/>
              <a:defRPr sz="1800">
                <a:solidFill>
                  <a:schemeClr val="bg1">
                    <a:lumMod val="50000"/>
                  </a:schemeClr>
                </a:solidFill>
                <a:latin typeface="Arial" charset="0"/>
                <a:ea typeface="Arial" charset="0"/>
                <a:cs typeface="Arial" charset="0"/>
              </a:defRPr>
            </a:lvl2pPr>
          </a:lstStyle>
          <a:p>
            <a:pPr lvl="0"/>
            <a:r>
              <a:rPr lang="en-US" dirty="0"/>
              <a:t>Click to add subhead</a:t>
            </a:r>
          </a:p>
        </p:txBody>
      </p:sp>
    </p:spTree>
    <p:extLst>
      <p:ext uri="{BB962C8B-B14F-4D97-AF65-F5344CB8AC3E}">
        <p14:creationId xmlns:p14="http://schemas.microsoft.com/office/powerpoint/2010/main" val="273013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14B0753-71A1-164B-98BA-F240BAAFEAEB}"/>
              </a:ext>
            </a:extLst>
          </p:cNvPr>
          <p:cNvSpPr>
            <a:spLocks noGrp="1"/>
          </p:cNvSpPr>
          <p:nvPr>
            <p:ph type="pic" sz="quarter" idx="10" hasCustomPrompt="1"/>
          </p:nvPr>
        </p:nvSpPr>
        <p:spPr>
          <a:xfrm>
            <a:off x="0" y="0"/>
            <a:ext cx="6096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7" name="Picture Placeholder 3">
            <a:extLst>
              <a:ext uri="{FF2B5EF4-FFF2-40B4-BE49-F238E27FC236}">
                <a16:creationId xmlns:a16="http://schemas.microsoft.com/office/drawing/2014/main" id="{EC9A182D-FAE8-2642-AE84-A6976B8FFD4C}"/>
              </a:ext>
            </a:extLst>
          </p:cNvPr>
          <p:cNvSpPr>
            <a:spLocks noGrp="1"/>
          </p:cNvSpPr>
          <p:nvPr>
            <p:ph type="pic" sz="quarter" idx="11" hasCustomPrompt="1"/>
          </p:nvPr>
        </p:nvSpPr>
        <p:spPr>
          <a:xfrm>
            <a:off x="6096000" y="-3717"/>
            <a:ext cx="6096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tab pos="3332163" algn="l"/>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Tree>
    <p:extLst>
      <p:ext uri="{BB962C8B-B14F-4D97-AF65-F5344CB8AC3E}">
        <p14:creationId xmlns:p14="http://schemas.microsoft.com/office/powerpoint/2010/main" val="73500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6096000" cy="3300413"/>
          </a:xfrm>
          <a:prstGeom prst="rect">
            <a:avLst/>
          </a:prstGeom>
        </p:spPr>
        <p:txBody>
          <a:bodyPr/>
          <a:lstStyle/>
          <a:p>
            <a:r>
              <a:rPr lang="en-US" dirty="0"/>
              <a:t>Click to add picture</a:t>
            </a:r>
          </a:p>
        </p:txBody>
      </p:sp>
      <p:sp>
        <p:nvSpPr>
          <p:cNvPr id="5" name="Picture Placeholder 3"/>
          <p:cNvSpPr>
            <a:spLocks noGrp="1"/>
          </p:cNvSpPr>
          <p:nvPr>
            <p:ph type="pic" sz="quarter" idx="11" hasCustomPrompt="1"/>
          </p:nvPr>
        </p:nvSpPr>
        <p:spPr>
          <a:xfrm>
            <a:off x="6096000" y="0"/>
            <a:ext cx="6096000" cy="33004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6" name="Picture Placeholder 3"/>
          <p:cNvSpPr>
            <a:spLocks noGrp="1"/>
          </p:cNvSpPr>
          <p:nvPr>
            <p:ph type="pic" sz="quarter" idx="12" hasCustomPrompt="1"/>
          </p:nvPr>
        </p:nvSpPr>
        <p:spPr>
          <a:xfrm>
            <a:off x="6096000" y="3300413"/>
            <a:ext cx="6096000" cy="35575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7" name="Picture Placeholder 3"/>
          <p:cNvSpPr>
            <a:spLocks noGrp="1"/>
          </p:cNvSpPr>
          <p:nvPr>
            <p:ph type="pic" sz="quarter" idx="13" hasCustomPrompt="1"/>
          </p:nvPr>
        </p:nvSpPr>
        <p:spPr>
          <a:xfrm>
            <a:off x="0" y="3300413"/>
            <a:ext cx="6096000" cy="35575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Tree>
    <p:extLst>
      <p:ext uri="{BB962C8B-B14F-4D97-AF65-F5344CB8AC3E}">
        <p14:creationId xmlns:p14="http://schemas.microsoft.com/office/powerpoint/2010/main" val="8016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entered Text ">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80F8A5-E8D6-5048-B999-F00EA2168063}"/>
              </a:ext>
            </a:extLst>
          </p:cNvPr>
          <p:cNvSpPr>
            <a:spLocks noGrp="1"/>
          </p:cNvSpPr>
          <p:nvPr>
            <p:ph sz="quarter" idx="11" hasCustomPrompt="1"/>
          </p:nvPr>
        </p:nvSpPr>
        <p:spPr>
          <a:xfrm>
            <a:off x="381000" y="1219200"/>
            <a:ext cx="11430000" cy="5257800"/>
          </a:xfrm>
          <a:prstGeom prst="rect">
            <a:avLst/>
          </a:prstGeom>
        </p:spPr>
        <p:txBody>
          <a:bodyPr anchor="ctr"/>
          <a:lstStyle>
            <a:lvl1pPr marL="0" indent="0" algn="ctr">
              <a:buNone/>
              <a:defRPr sz="3600" b="1">
                <a:solidFill>
                  <a:srgbClr val="EE2A3B"/>
                </a:solidFill>
                <a:latin typeface="Arial" panose="020B0604020202020204" pitchFamily="34" charset="0"/>
                <a:cs typeface="Arial" panose="020B0604020202020204" pitchFamily="34" charset="0"/>
              </a:defRPr>
            </a:lvl1pPr>
            <a:lvl2pPr marL="457200" indent="0" algn="ctr">
              <a:buFontTx/>
              <a:buNone/>
              <a:defRPr sz="2800">
                <a:solidFill>
                  <a:schemeClr val="tx1"/>
                </a:solidFill>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dirty="0"/>
              <a:t>Click to add headline</a:t>
            </a:r>
          </a:p>
          <a:p>
            <a:pPr lvl="1"/>
            <a:endParaRPr lang="en-US" dirty="0"/>
          </a:p>
          <a:p>
            <a:pPr lvl="1"/>
            <a:r>
              <a:rPr lang="en-US" dirty="0"/>
              <a:t>Second level</a:t>
            </a:r>
          </a:p>
        </p:txBody>
      </p:sp>
    </p:spTree>
    <p:extLst>
      <p:ext uri="{BB962C8B-B14F-4D97-AF65-F5344CB8AC3E}">
        <p14:creationId xmlns:p14="http://schemas.microsoft.com/office/powerpoint/2010/main" val="70019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 Subhead/Bullet">
    <p:spTree>
      <p:nvGrpSpPr>
        <p:cNvPr id="1" name=""/>
        <p:cNvGrpSpPr/>
        <p:nvPr/>
      </p:nvGrpSpPr>
      <p:grpSpPr>
        <a:xfrm>
          <a:off x="0" y="0"/>
          <a:ext cx="0" cy="0"/>
          <a:chOff x="0" y="0"/>
          <a:chExt cx="0" cy="0"/>
        </a:xfrm>
      </p:grpSpPr>
      <p:cxnSp>
        <p:nvCxnSpPr>
          <p:cNvPr id="25" name="Straight Connector 24"/>
          <p:cNvCxnSpPr/>
          <p:nvPr userDrawn="1"/>
        </p:nvCxnSpPr>
        <p:spPr>
          <a:xfrm>
            <a:off x="381000" y="19812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733675"/>
            <a:ext cx="11430000" cy="3743325"/>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5" name="Text Placeholder 4">
            <a:extLst>
              <a:ext uri="{FF2B5EF4-FFF2-40B4-BE49-F238E27FC236}">
                <a16:creationId xmlns:a16="http://schemas.microsoft.com/office/drawing/2014/main" id="{E04679E4-F084-9741-A6D1-97F6EDC91568}"/>
              </a:ext>
            </a:extLst>
          </p:cNvPr>
          <p:cNvSpPr>
            <a:spLocks noGrp="1"/>
          </p:cNvSpPr>
          <p:nvPr>
            <p:ph type="body" sz="quarter" idx="13" hasCustomPrompt="1"/>
          </p:nvPr>
        </p:nvSpPr>
        <p:spPr>
          <a:xfrm>
            <a:off x="381000" y="2209800"/>
            <a:ext cx="11430000" cy="304800"/>
          </a:xfrm>
          <a:prstGeom prst="rect">
            <a:avLst/>
          </a:prstGeom>
        </p:spPr>
        <p:txBody>
          <a:bodyPr/>
          <a:lstStyle>
            <a:lvl1pPr marL="0" indent="0">
              <a:buFontTx/>
              <a:buNone/>
              <a:defRPr sz="2200" b="1" i="0">
                <a:solidFill>
                  <a:srgbClr val="EE2A3B"/>
                </a:solidFill>
                <a:latin typeface="Arial" panose="020B0604020202020204" pitchFamily="34" charset="0"/>
                <a:cs typeface="Arial" panose="020B0604020202020204" pitchFamily="34" charset="0"/>
              </a:defRPr>
            </a:lvl1pPr>
          </a:lstStyle>
          <a:p>
            <a:pPr lvl="0"/>
            <a:r>
              <a:rPr lang="en-US" dirty="0"/>
              <a:t>Click to add subhead</a:t>
            </a:r>
          </a:p>
        </p:txBody>
      </p:sp>
      <p:sp>
        <p:nvSpPr>
          <p:cNvPr id="9" name="Text Placeholder 2">
            <a:extLst>
              <a:ext uri="{FF2B5EF4-FFF2-40B4-BE49-F238E27FC236}">
                <a16:creationId xmlns:a16="http://schemas.microsoft.com/office/drawing/2014/main" id="{89AF47FE-09F1-B94F-8362-D44970B86385}"/>
              </a:ext>
            </a:extLst>
          </p:cNvPr>
          <p:cNvSpPr>
            <a:spLocks noGrp="1"/>
          </p:cNvSpPr>
          <p:nvPr>
            <p:ph type="body" sz="quarter" idx="14" hasCustomPrompt="1"/>
          </p:nvPr>
        </p:nvSpPr>
        <p:spPr>
          <a:xfrm>
            <a:off x="380999" y="1219200"/>
            <a:ext cx="1143000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 Bullets">
    <p:spTree>
      <p:nvGrpSpPr>
        <p:cNvPr id="1" name=""/>
        <p:cNvGrpSpPr/>
        <p:nvPr/>
      </p:nvGrpSpPr>
      <p:grpSpPr>
        <a:xfrm>
          <a:off x="0" y="0"/>
          <a:ext cx="0" cy="0"/>
          <a:chOff x="0" y="0"/>
          <a:chExt cx="0" cy="0"/>
        </a:xfrm>
      </p:grpSpPr>
      <p:cxnSp>
        <p:nvCxnSpPr>
          <p:cNvPr id="25" name="Straight Connector 24"/>
          <p:cNvCxnSpPr>
            <a:cxnSpLocks/>
          </p:cNvCxnSpPr>
          <p:nvPr userDrawn="1"/>
        </p:nvCxnSpPr>
        <p:spPr>
          <a:xfrm>
            <a:off x="381000" y="19812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209800"/>
            <a:ext cx="11430000" cy="4267200"/>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5" name="Text Placeholder 2">
            <a:extLst>
              <a:ext uri="{FF2B5EF4-FFF2-40B4-BE49-F238E27FC236}">
                <a16:creationId xmlns:a16="http://schemas.microsoft.com/office/drawing/2014/main" id="{376B122C-D1C9-5C4E-8E14-6614B4EE9E9C}"/>
              </a:ext>
            </a:extLst>
          </p:cNvPr>
          <p:cNvSpPr>
            <a:spLocks noGrp="1"/>
          </p:cNvSpPr>
          <p:nvPr>
            <p:ph type="body" sz="quarter" idx="14" hasCustomPrompt="1"/>
          </p:nvPr>
        </p:nvSpPr>
        <p:spPr>
          <a:xfrm>
            <a:off x="380999" y="1219200"/>
            <a:ext cx="1143000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54843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 Prominent ">
    <p:spTree>
      <p:nvGrpSpPr>
        <p:cNvPr id="1" name=""/>
        <p:cNvGrpSpPr/>
        <p:nvPr/>
      </p:nvGrpSpPr>
      <p:grpSpPr>
        <a:xfrm>
          <a:off x="0" y="0"/>
          <a:ext cx="0" cy="0"/>
          <a:chOff x="0" y="0"/>
          <a:chExt cx="0" cy="0"/>
        </a:xfrm>
      </p:grpSpPr>
      <p:cxnSp>
        <p:nvCxnSpPr>
          <p:cNvPr id="25" name="Straight Connector 24"/>
          <p:cNvCxnSpPr/>
          <p:nvPr userDrawn="1"/>
        </p:nvCxnSpPr>
        <p:spPr>
          <a:xfrm>
            <a:off x="381000" y="19812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209800"/>
            <a:ext cx="11430000" cy="4267200"/>
          </a:xfrm>
          <a:prstGeom prst="rect">
            <a:avLst/>
          </a:prstGeom>
        </p:spPr>
        <p:txBody>
          <a:bodyPr/>
          <a:lstStyle>
            <a:lvl1pPr marL="0" indent="0">
              <a:lnSpc>
                <a:spcPct val="100000"/>
              </a:lnSpc>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
        <p:nvSpPr>
          <p:cNvPr id="5" name="Text Placeholder 2">
            <a:extLst>
              <a:ext uri="{FF2B5EF4-FFF2-40B4-BE49-F238E27FC236}">
                <a16:creationId xmlns:a16="http://schemas.microsoft.com/office/drawing/2014/main" id="{6746F639-4160-5844-B0D3-2267593BBA10}"/>
              </a:ext>
            </a:extLst>
          </p:cNvPr>
          <p:cNvSpPr>
            <a:spLocks noGrp="1"/>
          </p:cNvSpPr>
          <p:nvPr>
            <p:ph type="body" sz="quarter" idx="14" hasCustomPrompt="1"/>
          </p:nvPr>
        </p:nvSpPr>
        <p:spPr>
          <a:xfrm>
            <a:off x="380999" y="1219200"/>
            <a:ext cx="1143000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image" Target="../media/image2.png"/><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theme" Target="../theme/theme3.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364825"/>
      </p:ext>
    </p:extLst>
  </p:cSld>
  <p:clrMap bg1="lt1" tx1="dk1" bg2="lt2" tx2="dk2" accent1="accent1" accent2="accent2" accent3="accent3" accent4="accent4" accent5="accent5" accent6="accent6" hlink="hlink" folHlink="folHlink"/>
  <p:sldLayoutIdLst>
    <p:sldLayoutId id="2147483649" r:id="rId1"/>
    <p:sldLayoutId id="2147483652" r:id="rId2"/>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b="1" kern="1200">
          <a:solidFill>
            <a:schemeClr val="bg1"/>
          </a:solidFill>
          <a:latin typeface="Arial" charset="0"/>
          <a:ea typeface="Arial" charset="0"/>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252190"/>
      </p:ext>
    </p:extLst>
  </p:cSld>
  <p:clrMap bg1="lt1" tx1="dk1" bg2="lt2" tx2="dk2" accent1="accent1" accent2="accent2" accent3="accent3" accent4="accent4" accent5="accent5" accent6="accent6" hlink="hlink" folHlink="folHlink"/>
  <p:sldLayoutIdLst>
    <p:sldLayoutId id="2147483678" r:id="rId1"/>
    <p:sldLayoutId id="2147483723"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046565"/>
      </p:ext>
    </p:extLst>
  </p:cSld>
  <p:clrMap bg1="lt1" tx1="dk1" bg2="lt2" tx2="dk2" accent1="accent1" accent2="accent2" accent3="accent3" accent4="accent4" accent5="accent5" accent6="accent6" hlink="hlink" folHlink="folHlink"/>
  <p:sldLayoutIdLst>
    <p:sldLayoutId id="2147483722" r:id="rId1"/>
    <p:sldLayoutId id="2147483682" r:id="rId2"/>
    <p:sldLayoutId id="2147483660" r:id="rId3"/>
    <p:sldLayoutId id="2147483684" r:id="rId4"/>
    <p:sldLayoutId id="2147483688" r:id="rId5"/>
    <p:sldLayoutId id="2147483689" r:id="rId6"/>
    <p:sldLayoutId id="2147483685" r:id="rId7"/>
    <p:sldLayoutId id="2147483687" r:id="rId8"/>
    <p:sldLayoutId id="2147483690" r:id="rId9"/>
    <p:sldLayoutId id="2147483692" r:id="rId10"/>
    <p:sldLayoutId id="2147483711" r:id="rId11"/>
    <p:sldLayoutId id="2147483720" r:id="rId12"/>
    <p:sldLayoutId id="2147483683" r:id="rId13"/>
    <p:sldLayoutId id="2147483681" r:id="rId14"/>
    <p:sldLayoutId id="2147483714" r:id="rId15"/>
    <p:sldLayoutId id="2147483712" r:id="rId16"/>
    <p:sldLayoutId id="2147483713" r:id="rId17"/>
    <p:sldLayoutId id="2147483715" r:id="rId18"/>
    <p:sldLayoutId id="2147483716" r:id="rId19"/>
    <p:sldLayoutId id="2147483717" r:id="rId20"/>
    <p:sldLayoutId id="2147483693" r:id="rId21"/>
    <p:sldLayoutId id="2147483718" r:id="rId22"/>
    <p:sldLayoutId id="2147483719" r:id="rId23"/>
    <p:sldLayoutId id="2147483726"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40" userDrawn="1">
          <p15:clr>
            <a:srgbClr val="F26B43"/>
          </p15:clr>
        </p15:guide>
        <p15:guide id="2" pos="7440" userDrawn="1">
          <p15:clr>
            <a:srgbClr val="F26B43"/>
          </p15:clr>
        </p15:guide>
        <p15:guide id="3" orient="horz" pos="4080" userDrawn="1">
          <p15:clr>
            <a:srgbClr val="F26B43"/>
          </p15:clr>
        </p15:guide>
        <p15:guide id="4" orient="horz" pos="768" userDrawn="1">
          <p15:clr>
            <a:srgbClr val="F26B43"/>
          </p15:clr>
        </p15:guide>
        <p15:guide id="5"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01704"/>
      </p:ext>
    </p:extLst>
  </p:cSld>
  <p:clrMap bg1="lt1" tx1="dk1" bg2="lt2" tx2="dk2" accent1="accent1" accent2="accent2" accent3="accent3" accent4="accent4" accent5="accent5" accent6="accent6" hlink="hlink" folHlink="folHlink"/>
  <p:sldLayoutIdLst>
    <p:sldLayoutId id="2147483657" r:id="rId1"/>
    <p:sldLayoutId id="214748372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141845"/>
      </p:ext>
    </p:extLst>
  </p:cSld>
  <p:clrMap bg1="lt1" tx1="dk1" bg2="lt2" tx2="dk2" accent1="accent1" accent2="accent2" accent3="accent3" accent4="accent4" accent5="accent5" accent6="accent6" hlink="hlink" folHlink="folHlink"/>
  <p:sldLayoutIdLst>
    <p:sldLayoutId id="2147483659" r:id="rId1"/>
    <p:sldLayoutId id="2147483724" r:id="rId2"/>
    <p:sldLayoutId id="2147483661" r:id="rId3"/>
    <p:sldLayoutId id="214748372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539588"/>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hyperlink" Target="https://ldaamerica.org/disabilities/dyscalculia/"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hyperlink" Target="https://ldaamerica.org/disabilities/dyslexia/" TargetMode="External"/><Relationship Id="rId4" Type="http://schemas.openxmlformats.org/officeDocument/2006/relationships/hyperlink" Target="https://ldaamerica.org/disabilities/dysgraphi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hyperlink" Target="mailto:s.belding@uwinnipeg.ca" TargetMode="External"/><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B9493-CE52-5E4E-A43C-CA46E4D7B724}"/>
              </a:ext>
            </a:extLst>
          </p:cNvPr>
          <p:cNvSpPr>
            <a:spLocks noGrp="1"/>
          </p:cNvSpPr>
          <p:nvPr>
            <p:ph type="ctrTitle"/>
          </p:nvPr>
        </p:nvSpPr>
        <p:spPr>
          <a:xfrm>
            <a:off x="609600" y="1956815"/>
            <a:ext cx="10972800" cy="1434275"/>
          </a:xfrm>
        </p:spPr>
        <p:txBody>
          <a:bodyPr/>
          <a:lstStyle/>
          <a:p>
            <a:pPr>
              <a:defRPr/>
            </a:pPr>
            <a:r>
              <a:rPr lang="en-US" sz="4800" dirty="0"/>
              <a:t>REASONABLE ACCOMMODATION FOR STUDENTS WITH DISABILITIES </a:t>
            </a:r>
          </a:p>
        </p:txBody>
      </p:sp>
      <p:sp>
        <p:nvSpPr>
          <p:cNvPr id="3" name="Subtitle 2">
            <a:extLst>
              <a:ext uri="{FF2B5EF4-FFF2-40B4-BE49-F238E27FC236}">
                <a16:creationId xmlns:a16="http://schemas.microsoft.com/office/drawing/2014/main" id="{4F8F5385-632E-F041-96A7-433D17D9101E}"/>
              </a:ext>
            </a:extLst>
          </p:cNvPr>
          <p:cNvSpPr>
            <a:spLocks noGrp="1"/>
          </p:cNvSpPr>
          <p:nvPr>
            <p:ph type="subTitle" idx="1"/>
          </p:nvPr>
        </p:nvSpPr>
        <p:spPr/>
        <p:txBody>
          <a:bodyPr/>
          <a:lstStyle/>
          <a:p>
            <a:r>
              <a:rPr lang="en-US" dirty="0"/>
              <a:t>HUMAN RIGHTS AND DIVERSITY OFFICE</a:t>
            </a:r>
          </a:p>
          <a:p>
            <a:r>
              <a:rPr lang="en-US" sz="2400" dirty="0"/>
              <a:t>Stacey Belding, B.A. (Hon.), LL.B.</a:t>
            </a:r>
          </a:p>
          <a:p>
            <a:r>
              <a:rPr lang="en-US" sz="2400" dirty="0"/>
              <a:t>HRDO</a:t>
            </a:r>
          </a:p>
        </p:txBody>
      </p:sp>
    </p:spTree>
    <p:extLst>
      <p:ext uri="{BB962C8B-B14F-4D97-AF65-F5344CB8AC3E}">
        <p14:creationId xmlns:p14="http://schemas.microsoft.com/office/powerpoint/2010/main" val="29489533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221CB880-BE51-4E0B-998F-BE5327B7A83A}"/>
              </a:ext>
            </a:extLst>
          </p:cNvPr>
          <p:cNvSpPr>
            <a:spLocks noGrp="1"/>
          </p:cNvSpPr>
          <p:nvPr>
            <p:ph type="title"/>
          </p:nvPr>
        </p:nvSpPr>
        <p:spPr>
          <a:xfrm>
            <a:off x="2590800" y="609600"/>
            <a:ext cx="8610600" cy="868362"/>
          </a:xfrm>
          <a:solidFill>
            <a:schemeClr val="accent2">
              <a:lumMod val="40000"/>
              <a:lumOff val="60000"/>
            </a:schemeClr>
          </a:solidFill>
        </p:spPr>
        <p:txBody>
          <a:bodyPr/>
          <a:lstStyle/>
          <a:p>
            <a:pPr>
              <a:defRPr/>
            </a:pPr>
            <a:r>
              <a:rPr lang="en-US" altLang="en-US" sz="4000" b="1" dirty="0">
                <a:solidFill>
                  <a:srgbClr val="C00000"/>
                </a:solidFill>
                <a:latin typeface="Arial" charset="0"/>
                <a:cs typeface="Arial" charset="0"/>
              </a:rPr>
              <a:t>  </a:t>
            </a:r>
            <a:r>
              <a:rPr lang="en-US" altLang="en-US" sz="3200" b="1" dirty="0">
                <a:solidFill>
                  <a:srgbClr val="C00000"/>
                </a:solidFill>
                <a:latin typeface="Arial" charset="0"/>
                <a:cs typeface="Arial" charset="0"/>
              </a:rPr>
              <a:t>Accommodation process at UW</a:t>
            </a:r>
          </a:p>
        </p:txBody>
      </p:sp>
      <p:sp>
        <p:nvSpPr>
          <p:cNvPr id="3" name="Rectangle 2">
            <a:extLst>
              <a:ext uri="{FF2B5EF4-FFF2-40B4-BE49-F238E27FC236}">
                <a16:creationId xmlns:a16="http://schemas.microsoft.com/office/drawing/2014/main" id="{20AAC08D-FE04-4D7C-A7E5-CB1AB0C559FE}"/>
              </a:ext>
            </a:extLst>
          </p:cNvPr>
          <p:cNvSpPr/>
          <p:nvPr/>
        </p:nvSpPr>
        <p:spPr>
          <a:xfrm>
            <a:off x="1752600" y="1295400"/>
            <a:ext cx="8153400" cy="954107"/>
          </a:xfrm>
          <a:prstGeom prst="rect">
            <a:avLst/>
          </a:prstGeom>
        </p:spPr>
        <p:txBody>
          <a:bodyPr>
            <a:spAutoFit/>
          </a:bodyPr>
          <a:lstStyle/>
          <a:p>
            <a:pPr>
              <a:defRPr/>
            </a:pPr>
            <a:endParaRPr lang="en-US" sz="2000" dirty="0"/>
          </a:p>
          <a:p>
            <a:pPr>
              <a:defRPr/>
            </a:pPr>
            <a:endParaRPr lang="en-US" sz="2400" dirty="0"/>
          </a:p>
          <a:p>
            <a:pPr>
              <a:defRPr/>
            </a:pPr>
            <a:endParaRPr lang="en-GB" sz="1200" dirty="0"/>
          </a:p>
        </p:txBody>
      </p:sp>
      <p:sp>
        <p:nvSpPr>
          <p:cNvPr id="2" name="Rectangle 1"/>
          <p:cNvSpPr/>
          <p:nvPr/>
        </p:nvSpPr>
        <p:spPr>
          <a:xfrm>
            <a:off x="647700" y="1119981"/>
            <a:ext cx="10896600" cy="5632311"/>
          </a:xfrm>
          <a:prstGeom prst="rect">
            <a:avLst/>
          </a:prstGeom>
        </p:spPr>
        <p:txBody>
          <a:bodyPr wrap="square">
            <a:spAutoFit/>
          </a:bodyPr>
          <a:lstStyle/>
          <a:p>
            <a:pPr>
              <a:defRPr/>
            </a:pPr>
            <a:endParaRPr lang="en-US" sz="2400" dirty="0">
              <a:latin typeface="Arial" panose="020B0604020202020204" pitchFamily="34" charset="0"/>
            </a:endParaRPr>
          </a:p>
          <a:p>
            <a:pPr marL="342900" indent="-342900">
              <a:buFont typeface="Wingdings" panose="05000000000000000000" pitchFamily="2" charset="2"/>
              <a:buChar char="Ø"/>
              <a:defRPr/>
            </a:pPr>
            <a:r>
              <a:rPr lang="en-US" sz="2400" dirty="0">
                <a:latin typeface="Arial" panose="020B0604020202020204" pitchFamily="34" charset="0"/>
              </a:rPr>
              <a:t>Duty to accommodate is acknowledged in Respectful Working and Learning Environment Policy (RWLE), Accessibility Plan, accommodation policies/procedures</a:t>
            </a:r>
          </a:p>
          <a:p>
            <a:pPr>
              <a:defRPr/>
            </a:pPr>
            <a:endParaRPr lang="en-US" sz="2400" dirty="0">
              <a:latin typeface="Arial" panose="020B0604020202020204" pitchFamily="34" charset="0"/>
            </a:endParaRPr>
          </a:p>
          <a:p>
            <a:pPr marL="342900" indent="-342900">
              <a:buFont typeface="Wingdings" panose="05000000000000000000" pitchFamily="2" charset="2"/>
              <a:buChar char="Ø"/>
              <a:defRPr/>
            </a:pPr>
            <a:r>
              <a:rPr lang="en-US" sz="2400" dirty="0">
                <a:latin typeface="Arial" panose="020B0604020202020204" pitchFamily="34" charset="0"/>
              </a:rPr>
              <a:t>Students – Accessibility Services for disability-related accommodations. Forms to complete along with providing medical evidence of special need. AS will notify the prof regarding the accommodations needed. </a:t>
            </a:r>
          </a:p>
          <a:p>
            <a:pPr marL="342900" indent="-342900">
              <a:buFont typeface="Wingdings" panose="05000000000000000000" pitchFamily="2" charset="2"/>
              <a:buChar char="Ø"/>
              <a:defRPr/>
            </a:pPr>
            <a:endParaRPr lang="en-US" sz="2400" dirty="0">
              <a:latin typeface="Arial" panose="020B0604020202020204" pitchFamily="34" charset="0"/>
            </a:endParaRPr>
          </a:p>
          <a:p>
            <a:pPr marL="342900" indent="-342900">
              <a:buFont typeface="Wingdings" panose="05000000000000000000" pitchFamily="2" charset="2"/>
              <a:buChar char="Ø"/>
              <a:defRPr/>
            </a:pPr>
            <a:r>
              <a:rPr lang="en-US" sz="2400" dirty="0">
                <a:latin typeface="Arial" panose="020B0604020202020204" pitchFamily="34" charset="0"/>
              </a:rPr>
              <a:t>If concern about whether reasonable accommodation is being provided, or what it should entail, any party can seek advice from HRDO</a:t>
            </a:r>
          </a:p>
          <a:p>
            <a:pPr marL="342900" indent="-342900">
              <a:buFont typeface="Wingdings" panose="05000000000000000000" pitchFamily="2" charset="2"/>
              <a:buChar char="Ø"/>
              <a:defRPr/>
            </a:pPr>
            <a:endParaRPr lang="en-US" sz="2400" dirty="0">
              <a:latin typeface="Arial" panose="020B0604020202020204" pitchFamily="34" charset="0"/>
            </a:endParaRPr>
          </a:p>
          <a:p>
            <a:pPr marL="342900" indent="-342900">
              <a:buFont typeface="Wingdings" panose="05000000000000000000" pitchFamily="2" charset="2"/>
              <a:buChar char="Ø"/>
              <a:defRPr/>
            </a:pPr>
            <a:r>
              <a:rPr lang="en-US" sz="2400" dirty="0">
                <a:latin typeface="Arial" panose="020B0604020202020204" pitchFamily="34" charset="0"/>
              </a:rPr>
              <a:t>While there are certain “commonly” used accommodations, it is always an individualized process</a:t>
            </a:r>
          </a:p>
          <a:p>
            <a:pPr marL="285750" indent="-285750">
              <a:buFont typeface="Wingdings" panose="05000000000000000000" pitchFamily="2" charset="2"/>
              <a:buChar char="q"/>
              <a:defRPr/>
            </a:pPr>
            <a:endParaRPr lang="en-US" sz="2400" dirty="0"/>
          </a:p>
        </p:txBody>
      </p:sp>
    </p:spTree>
    <p:extLst>
      <p:ext uri="{BB962C8B-B14F-4D97-AF65-F5344CB8AC3E}">
        <p14:creationId xmlns:p14="http://schemas.microsoft.com/office/powerpoint/2010/main" val="113432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221CB880-BE51-4E0B-998F-BE5327B7A83A}"/>
              </a:ext>
            </a:extLst>
          </p:cNvPr>
          <p:cNvSpPr>
            <a:spLocks noGrp="1"/>
          </p:cNvSpPr>
          <p:nvPr>
            <p:ph type="title"/>
          </p:nvPr>
        </p:nvSpPr>
        <p:spPr>
          <a:xfrm>
            <a:off x="2743200" y="381000"/>
            <a:ext cx="8610600" cy="868362"/>
          </a:xfrm>
          <a:solidFill>
            <a:schemeClr val="accent2">
              <a:lumMod val="40000"/>
              <a:lumOff val="60000"/>
            </a:schemeClr>
          </a:solidFill>
        </p:spPr>
        <p:txBody>
          <a:bodyPr/>
          <a:lstStyle/>
          <a:p>
            <a:pPr>
              <a:defRPr/>
            </a:pPr>
            <a:r>
              <a:rPr lang="en-US" altLang="en-US" sz="3200" b="1" dirty="0">
                <a:solidFill>
                  <a:srgbClr val="C00000"/>
                </a:solidFill>
                <a:latin typeface="Arial" charset="0"/>
                <a:cs typeface="Arial" charset="0"/>
              </a:rPr>
              <a:t>Disability in Canada – An Overview</a:t>
            </a:r>
          </a:p>
        </p:txBody>
      </p:sp>
      <p:sp>
        <p:nvSpPr>
          <p:cNvPr id="3" name="Rectangle 2">
            <a:extLst>
              <a:ext uri="{FF2B5EF4-FFF2-40B4-BE49-F238E27FC236}">
                <a16:creationId xmlns:a16="http://schemas.microsoft.com/office/drawing/2014/main" id="{20AAC08D-FE04-4D7C-A7E5-CB1AB0C559FE}"/>
              </a:ext>
            </a:extLst>
          </p:cNvPr>
          <p:cNvSpPr/>
          <p:nvPr/>
        </p:nvSpPr>
        <p:spPr>
          <a:xfrm>
            <a:off x="1447800" y="1143000"/>
            <a:ext cx="8915400" cy="1384995"/>
          </a:xfrm>
          <a:prstGeom prst="rect">
            <a:avLst/>
          </a:prstGeom>
        </p:spPr>
        <p:txBody>
          <a:bodyPr wrap="square">
            <a:spAutoFit/>
          </a:bodyPr>
          <a:lstStyle/>
          <a:p>
            <a:pPr>
              <a:defRPr/>
            </a:pPr>
            <a:endParaRPr lang="en-US" sz="2400" dirty="0">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a:p>
            <a:pPr marL="342900" indent="-342900">
              <a:buFont typeface="Wingdings" pitchFamily="2" charset="2"/>
              <a:buChar char="q"/>
              <a:defRPr/>
            </a:pPr>
            <a:endParaRPr lang="en-US" sz="2400" dirty="0">
              <a:latin typeface="Arial" panose="020B0604020202020204" pitchFamily="34" charset="0"/>
              <a:cs typeface="Arial" panose="020B0604020202020204" pitchFamily="34" charset="0"/>
            </a:endParaRPr>
          </a:p>
          <a:p>
            <a:pPr>
              <a:defRPr/>
            </a:pPr>
            <a:endParaRPr lang="en-GB" sz="1200" dirty="0"/>
          </a:p>
        </p:txBody>
      </p:sp>
      <p:sp>
        <p:nvSpPr>
          <p:cNvPr id="2" name="Rectangle 1"/>
          <p:cNvSpPr/>
          <p:nvPr/>
        </p:nvSpPr>
        <p:spPr>
          <a:xfrm>
            <a:off x="533400" y="1143000"/>
            <a:ext cx="10820400" cy="6032421"/>
          </a:xfrm>
          <a:prstGeom prst="rect">
            <a:avLst/>
          </a:prstGeom>
        </p:spPr>
        <p:txBody>
          <a:bodyPr wrap="square">
            <a:spAutoFit/>
          </a:bodyPr>
          <a:lstStyle/>
          <a:p>
            <a:pPr marL="285750" indent="-285750">
              <a:buFont typeface="Arial" panose="020B0604020202020204" pitchFamily="34" charset="0"/>
              <a:buChar char="•"/>
            </a:pPr>
            <a:r>
              <a:rPr lang="en-US" dirty="0"/>
              <a:t>An estimated </a:t>
            </a:r>
            <a:r>
              <a:rPr lang="en-US" b="1" dirty="0"/>
              <a:t>one in five Canadians </a:t>
            </a:r>
            <a:r>
              <a:rPr lang="en-US" dirty="0"/>
              <a:t>aged 15 years and over had one or more disabilities that limited them in their daily activities, according to new findings from the 2017 Canadian Survey on Disability (CSD).</a:t>
            </a:r>
          </a:p>
          <a:p>
            <a:endParaRPr lang="en-US" dirty="0"/>
          </a:p>
          <a:p>
            <a:pPr marL="742950" lvl="1" indent="-285750">
              <a:buFont typeface="Wingdings" panose="05000000000000000000" pitchFamily="2" charset="2"/>
              <a:buChar char="Ø"/>
            </a:pPr>
            <a:r>
              <a:rPr lang="en-US" sz="1600" dirty="0"/>
              <a:t>13% of youths aged 15 to 24 years had one or more disabilities, with mental health-related disabilities being the most prevalent type of disability for this age group (60%)</a:t>
            </a:r>
          </a:p>
          <a:p>
            <a:pPr marL="742950" lvl="1" indent="-285750">
              <a:buFont typeface="Wingdings" panose="05000000000000000000" pitchFamily="2" charset="2"/>
              <a:buChar char="Ø"/>
            </a:pPr>
            <a:r>
              <a:rPr lang="en-US" sz="1600" dirty="0"/>
              <a:t>20% of working age adults (25 to 64 years) have a disability</a:t>
            </a:r>
          </a:p>
          <a:p>
            <a:pPr marL="742950" lvl="1" indent="-285750">
              <a:buFont typeface="Wingdings" panose="05000000000000000000" pitchFamily="2" charset="2"/>
              <a:buChar char="Ø"/>
            </a:pPr>
            <a:r>
              <a:rPr lang="en-US" sz="1600" dirty="0"/>
              <a:t>38% of seniors aged 65 and over have a disability </a:t>
            </a:r>
          </a:p>
          <a:p>
            <a:pPr marL="742950" lvl="1" indent="-285750">
              <a:buFont typeface="Wingdings" panose="05000000000000000000" pitchFamily="2" charset="2"/>
              <a:buChar char="Ø"/>
            </a:pPr>
            <a:r>
              <a:rPr lang="en-US" sz="1600" dirty="0"/>
              <a:t>Women (24%) are more likely to have a disability than men (20%), across all age groups</a:t>
            </a:r>
          </a:p>
          <a:p>
            <a:endParaRPr lang="en-US" dirty="0"/>
          </a:p>
          <a:p>
            <a:pPr marL="285750" indent="-285750">
              <a:buFont typeface="Arial" panose="020B0604020202020204" pitchFamily="34" charset="0"/>
              <a:buChar char="•"/>
            </a:pPr>
            <a:r>
              <a:rPr lang="en-US" dirty="0"/>
              <a:t>Many disabilities are invisible - mental health, learning disabilities (10% of Canadians), etc.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Almost half of all complaints to the Manitoba Human Rights Commission are disability-related (MHRC 2017 Annual Report) </a:t>
            </a:r>
          </a:p>
          <a:p>
            <a:endParaRPr lang="en-US" dirty="0"/>
          </a:p>
          <a:p>
            <a:pPr marL="285750" indent="-285750">
              <a:buFont typeface="Arial" panose="020B0604020202020204" pitchFamily="34" charset="0"/>
              <a:buChar char="•"/>
            </a:pPr>
            <a:r>
              <a:rPr lang="en-US" dirty="0"/>
              <a:t>Disability is the most common ground involved in reasonable accommodation complaints across Canada. (Library of Parliament, An Examination of the Duty to Accommodate in the Canadian Human Rights Context)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Under human rights law, focus is on obstacles to full participation in society rather than on the condition or state of an individual. Disability may be variable, and may or may not impact all aspects of one’s life. </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221CB880-BE51-4E0B-998F-BE5327B7A83A}"/>
              </a:ext>
            </a:extLst>
          </p:cNvPr>
          <p:cNvSpPr>
            <a:spLocks noGrp="1"/>
          </p:cNvSpPr>
          <p:nvPr>
            <p:ph type="title"/>
          </p:nvPr>
        </p:nvSpPr>
        <p:spPr>
          <a:xfrm>
            <a:off x="2667000" y="264740"/>
            <a:ext cx="9372600" cy="830997"/>
          </a:xfrm>
          <a:solidFill>
            <a:schemeClr val="accent2">
              <a:lumMod val="40000"/>
              <a:lumOff val="60000"/>
            </a:schemeClr>
          </a:solidFill>
        </p:spPr>
        <p:txBody>
          <a:bodyPr/>
          <a:lstStyle/>
          <a:p>
            <a:pPr>
              <a:defRPr/>
            </a:pPr>
            <a:r>
              <a:rPr lang="en-US" altLang="en-US" sz="3200" b="1" dirty="0">
                <a:solidFill>
                  <a:srgbClr val="C00000"/>
                </a:solidFill>
                <a:latin typeface="Arial" charset="0"/>
                <a:cs typeface="Arial" charset="0"/>
              </a:rPr>
              <a:t>Learning Disabilities – An Overview</a:t>
            </a:r>
            <a:br>
              <a:rPr lang="en-US" altLang="en-US" sz="3200" b="1" dirty="0">
                <a:solidFill>
                  <a:srgbClr val="C00000"/>
                </a:solidFill>
                <a:latin typeface="Arial" charset="0"/>
                <a:cs typeface="Arial" charset="0"/>
              </a:rPr>
            </a:br>
            <a:br>
              <a:rPr lang="en-US" altLang="en-US" sz="3200" b="1" dirty="0">
                <a:solidFill>
                  <a:srgbClr val="C00000"/>
                </a:solidFill>
                <a:latin typeface="Arial" charset="0"/>
                <a:cs typeface="Arial" charset="0"/>
              </a:rPr>
            </a:br>
            <a:endParaRPr lang="en-US" altLang="en-US" sz="3200" b="1" dirty="0">
              <a:solidFill>
                <a:srgbClr val="C00000"/>
              </a:solidFill>
              <a:latin typeface="Arial" charset="0"/>
              <a:cs typeface="Arial" charset="0"/>
            </a:endParaRPr>
          </a:p>
        </p:txBody>
      </p:sp>
      <p:sp>
        <p:nvSpPr>
          <p:cNvPr id="3" name="Rectangle 2">
            <a:extLst>
              <a:ext uri="{FF2B5EF4-FFF2-40B4-BE49-F238E27FC236}">
                <a16:creationId xmlns:a16="http://schemas.microsoft.com/office/drawing/2014/main" id="{20AAC08D-FE04-4D7C-A7E5-CB1AB0C559FE}"/>
              </a:ext>
            </a:extLst>
          </p:cNvPr>
          <p:cNvSpPr/>
          <p:nvPr/>
        </p:nvSpPr>
        <p:spPr>
          <a:xfrm>
            <a:off x="1752600" y="1295400"/>
            <a:ext cx="8153400" cy="954107"/>
          </a:xfrm>
          <a:prstGeom prst="rect">
            <a:avLst/>
          </a:prstGeom>
        </p:spPr>
        <p:txBody>
          <a:bodyPr>
            <a:spAutoFit/>
          </a:bodyPr>
          <a:lstStyle/>
          <a:p>
            <a:pPr>
              <a:defRPr/>
            </a:pPr>
            <a:endParaRPr lang="en-US" sz="2000" dirty="0"/>
          </a:p>
          <a:p>
            <a:pPr>
              <a:defRPr/>
            </a:pPr>
            <a:endParaRPr lang="en-US" sz="2400" dirty="0"/>
          </a:p>
          <a:p>
            <a:pPr>
              <a:defRPr/>
            </a:pPr>
            <a:endParaRPr lang="en-GB" sz="1200" dirty="0"/>
          </a:p>
        </p:txBody>
      </p:sp>
      <p:sp>
        <p:nvSpPr>
          <p:cNvPr id="2" name="Rectangle 1"/>
          <p:cNvSpPr/>
          <p:nvPr/>
        </p:nvSpPr>
        <p:spPr>
          <a:xfrm>
            <a:off x="685800" y="1447800"/>
            <a:ext cx="10896600" cy="830997"/>
          </a:xfrm>
          <a:prstGeom prst="rect">
            <a:avLst/>
          </a:prstGeom>
        </p:spPr>
        <p:txBody>
          <a:bodyPr wrap="square">
            <a:spAutoFit/>
          </a:bodyPr>
          <a:lstStyle/>
          <a:p>
            <a:pPr>
              <a:defRPr/>
            </a:pPr>
            <a:endParaRPr lang="en-US" sz="2400" dirty="0">
              <a:latin typeface="Arial" panose="020B0604020202020204" pitchFamily="34" charset="0"/>
            </a:endParaRPr>
          </a:p>
          <a:p>
            <a:pPr marL="285750" indent="-285750">
              <a:buFont typeface="Wingdings" panose="05000000000000000000" pitchFamily="2" charset="2"/>
              <a:buChar char="q"/>
              <a:defRPr/>
            </a:pPr>
            <a:endParaRPr lang="en-US" sz="2400" dirty="0"/>
          </a:p>
        </p:txBody>
      </p:sp>
      <p:sp>
        <p:nvSpPr>
          <p:cNvPr id="4" name="TextBox 3">
            <a:extLst>
              <a:ext uri="{FF2B5EF4-FFF2-40B4-BE49-F238E27FC236}">
                <a16:creationId xmlns:a16="http://schemas.microsoft.com/office/drawing/2014/main" id="{25F105F1-B6EC-4B49-8B00-47AC01BC2339}"/>
              </a:ext>
            </a:extLst>
          </p:cNvPr>
          <p:cNvSpPr txBox="1"/>
          <p:nvPr/>
        </p:nvSpPr>
        <p:spPr>
          <a:xfrm>
            <a:off x="603813" y="1066800"/>
            <a:ext cx="11049000" cy="5909310"/>
          </a:xfrm>
          <a:prstGeom prst="rect">
            <a:avLst/>
          </a:prstGeom>
          <a:noFill/>
        </p:spPr>
        <p:txBody>
          <a:bodyPr wrap="square" rtlCol="0">
            <a:spAutoFit/>
          </a:bodyPr>
          <a:lstStyle/>
          <a:p>
            <a:r>
              <a:rPr lang="en-US" sz="2400" b="1" dirty="0"/>
              <a:t>What is a Learning Disability?</a:t>
            </a:r>
          </a:p>
          <a:p>
            <a:endParaRPr lang="en-US" sz="2400" b="1" dirty="0"/>
          </a:p>
          <a:p>
            <a:r>
              <a:rPr lang="en-US" sz="2400" dirty="0"/>
              <a:t>According to the Learning Disabilities Association of Canada, learning disabilities refer to “a number of disorders which may affect the acquisition, organization, retention, understanding, or use of verbal or nonverbal information. These disorders affect learning in individuals who otherwise demonstrate at least average abilities essential for thinking and/or reasoning. As such, learning disabilities are distinct from global intellectual deficiency.”</a:t>
            </a:r>
            <a:endParaRPr lang="en-US" sz="2400" b="1" dirty="0"/>
          </a:p>
          <a:p>
            <a:endParaRPr lang="en-US" sz="2400" dirty="0"/>
          </a:p>
          <a:p>
            <a:r>
              <a:rPr lang="en-US" sz="2400" dirty="0"/>
              <a:t>While you likely won’t know that someone has a learning disability unless you’re told, you may notice that the person is experiencing difficulty with communication. Learning disabilities may present as weakness in listening, writing, speaking, reading, reasoning, mathematics, social skills, and memory. </a:t>
            </a:r>
          </a:p>
          <a:p>
            <a:endParaRPr lang="en-US" sz="2400" dirty="0"/>
          </a:p>
          <a:p>
            <a:r>
              <a:rPr lang="en-US" sz="2400" dirty="0"/>
              <a:t>Many people with learning disabilities are reluctant to disclose due to stigma. </a:t>
            </a:r>
          </a:p>
          <a:p>
            <a:endParaRPr lang="en-US" dirty="0"/>
          </a:p>
        </p:txBody>
      </p:sp>
    </p:spTree>
    <p:extLst>
      <p:ext uri="{BB962C8B-B14F-4D97-AF65-F5344CB8AC3E}">
        <p14:creationId xmlns:p14="http://schemas.microsoft.com/office/powerpoint/2010/main" val="6122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221CB880-BE51-4E0B-998F-BE5327B7A83A}"/>
              </a:ext>
            </a:extLst>
          </p:cNvPr>
          <p:cNvSpPr>
            <a:spLocks noGrp="1"/>
          </p:cNvSpPr>
          <p:nvPr>
            <p:ph type="title"/>
          </p:nvPr>
        </p:nvSpPr>
        <p:spPr>
          <a:xfrm>
            <a:off x="2133600" y="965035"/>
            <a:ext cx="9372600" cy="830997"/>
          </a:xfrm>
          <a:solidFill>
            <a:schemeClr val="accent2">
              <a:lumMod val="40000"/>
              <a:lumOff val="60000"/>
            </a:schemeClr>
          </a:solidFill>
        </p:spPr>
        <p:txBody>
          <a:bodyPr/>
          <a:lstStyle/>
          <a:p>
            <a:pPr>
              <a:defRPr/>
            </a:pPr>
            <a:r>
              <a:rPr lang="en-US" altLang="en-US" sz="3200" b="1" dirty="0">
                <a:solidFill>
                  <a:srgbClr val="C00000"/>
                </a:solidFill>
                <a:latin typeface="Arial" charset="0"/>
                <a:cs typeface="Arial" charset="0"/>
              </a:rPr>
              <a:t>Learning Disabilities – An Overview</a:t>
            </a:r>
            <a:br>
              <a:rPr lang="en-US" altLang="en-US" sz="3200" b="1" dirty="0">
                <a:solidFill>
                  <a:srgbClr val="C00000"/>
                </a:solidFill>
                <a:latin typeface="Arial" charset="0"/>
                <a:cs typeface="Arial" charset="0"/>
              </a:rPr>
            </a:br>
            <a:br>
              <a:rPr lang="en-US" altLang="en-US" sz="3200" b="1" dirty="0">
                <a:solidFill>
                  <a:srgbClr val="C00000"/>
                </a:solidFill>
                <a:latin typeface="Arial" charset="0"/>
                <a:cs typeface="Arial" charset="0"/>
              </a:rPr>
            </a:br>
            <a:endParaRPr lang="en-US" altLang="en-US" sz="3200" b="1" dirty="0">
              <a:solidFill>
                <a:srgbClr val="C00000"/>
              </a:solidFill>
              <a:latin typeface="Arial" charset="0"/>
              <a:cs typeface="Arial" charset="0"/>
            </a:endParaRPr>
          </a:p>
        </p:txBody>
      </p:sp>
      <p:sp>
        <p:nvSpPr>
          <p:cNvPr id="3" name="Rectangle 2">
            <a:extLst>
              <a:ext uri="{FF2B5EF4-FFF2-40B4-BE49-F238E27FC236}">
                <a16:creationId xmlns:a16="http://schemas.microsoft.com/office/drawing/2014/main" id="{20AAC08D-FE04-4D7C-A7E5-CB1AB0C559FE}"/>
              </a:ext>
            </a:extLst>
          </p:cNvPr>
          <p:cNvSpPr/>
          <p:nvPr/>
        </p:nvSpPr>
        <p:spPr>
          <a:xfrm>
            <a:off x="1752600" y="1295400"/>
            <a:ext cx="8153400" cy="954107"/>
          </a:xfrm>
          <a:prstGeom prst="rect">
            <a:avLst/>
          </a:prstGeom>
        </p:spPr>
        <p:txBody>
          <a:bodyPr>
            <a:spAutoFit/>
          </a:bodyPr>
          <a:lstStyle/>
          <a:p>
            <a:pPr>
              <a:defRPr/>
            </a:pPr>
            <a:endParaRPr lang="en-US" sz="2000" dirty="0"/>
          </a:p>
          <a:p>
            <a:pPr>
              <a:defRPr/>
            </a:pPr>
            <a:endParaRPr lang="en-US" sz="2400" dirty="0"/>
          </a:p>
          <a:p>
            <a:pPr>
              <a:defRPr/>
            </a:pPr>
            <a:endParaRPr lang="en-GB" sz="1200" dirty="0"/>
          </a:p>
        </p:txBody>
      </p:sp>
      <p:sp>
        <p:nvSpPr>
          <p:cNvPr id="2" name="Rectangle 1"/>
          <p:cNvSpPr/>
          <p:nvPr/>
        </p:nvSpPr>
        <p:spPr>
          <a:xfrm>
            <a:off x="685800" y="1447800"/>
            <a:ext cx="10896600" cy="830997"/>
          </a:xfrm>
          <a:prstGeom prst="rect">
            <a:avLst/>
          </a:prstGeom>
        </p:spPr>
        <p:txBody>
          <a:bodyPr wrap="square">
            <a:spAutoFit/>
          </a:bodyPr>
          <a:lstStyle/>
          <a:p>
            <a:pPr>
              <a:defRPr/>
            </a:pPr>
            <a:endParaRPr lang="en-US" sz="2400" dirty="0">
              <a:latin typeface="Arial" panose="020B0604020202020204" pitchFamily="34" charset="0"/>
            </a:endParaRPr>
          </a:p>
          <a:p>
            <a:pPr marL="285750" indent="-285750">
              <a:buFont typeface="Wingdings" panose="05000000000000000000" pitchFamily="2" charset="2"/>
              <a:buChar char="q"/>
              <a:defRPr/>
            </a:pPr>
            <a:endParaRPr lang="en-US" sz="2400" dirty="0"/>
          </a:p>
        </p:txBody>
      </p:sp>
      <p:sp>
        <p:nvSpPr>
          <p:cNvPr id="4" name="TextBox 3">
            <a:extLst>
              <a:ext uri="{FF2B5EF4-FFF2-40B4-BE49-F238E27FC236}">
                <a16:creationId xmlns:a16="http://schemas.microsoft.com/office/drawing/2014/main" id="{25F105F1-B6EC-4B49-8B00-47AC01BC2339}"/>
              </a:ext>
            </a:extLst>
          </p:cNvPr>
          <p:cNvSpPr txBox="1"/>
          <p:nvPr/>
        </p:nvSpPr>
        <p:spPr>
          <a:xfrm>
            <a:off x="685800" y="1805678"/>
            <a:ext cx="11049000" cy="4985980"/>
          </a:xfrm>
          <a:prstGeom prst="rect">
            <a:avLst/>
          </a:prstGeom>
          <a:noFill/>
        </p:spPr>
        <p:txBody>
          <a:bodyPr wrap="square" rtlCol="0">
            <a:spAutoFit/>
          </a:bodyPr>
          <a:lstStyle/>
          <a:p>
            <a:r>
              <a:rPr lang="en-US" sz="2000" b="1" dirty="0"/>
              <a:t>Types of Learning Disabilities</a:t>
            </a:r>
          </a:p>
          <a:p>
            <a:endParaRPr lang="en-US" sz="2000" dirty="0"/>
          </a:p>
          <a:p>
            <a:r>
              <a:rPr lang="en-US" sz="2000" dirty="0">
                <a:hlinkClick r:id="rId3"/>
              </a:rPr>
              <a:t>Dyscalculia</a:t>
            </a:r>
            <a:r>
              <a:rPr lang="en-US" sz="2000" dirty="0"/>
              <a:t> affects a person’s ability to understand numbers and learn math facts</a:t>
            </a:r>
          </a:p>
          <a:p>
            <a:r>
              <a:rPr lang="en-US" sz="2000" dirty="0">
                <a:hlinkClick r:id="rId4"/>
              </a:rPr>
              <a:t>Dysgraphia</a:t>
            </a:r>
            <a:r>
              <a:rPr lang="en-US" sz="2000" dirty="0"/>
              <a:t> affects a person’s handwriting ability and fine motor skills</a:t>
            </a:r>
          </a:p>
          <a:p>
            <a:r>
              <a:rPr lang="en-US" sz="2000" dirty="0">
                <a:hlinkClick r:id="rId5"/>
              </a:rPr>
              <a:t>Dyslexia</a:t>
            </a:r>
            <a:r>
              <a:rPr lang="en-US" sz="2000" dirty="0"/>
              <a:t> affects reading and related language-based processing skills</a:t>
            </a:r>
          </a:p>
          <a:p>
            <a:r>
              <a:rPr lang="en-US" sz="2000" b="1" dirty="0"/>
              <a:t>Dyspraxia </a:t>
            </a:r>
            <a:r>
              <a:rPr lang="en-US" sz="2000" dirty="0"/>
              <a:t>affects the development of motor skills</a:t>
            </a:r>
          </a:p>
          <a:p>
            <a:r>
              <a:rPr lang="en-US" sz="2000" b="1" dirty="0"/>
              <a:t>ADHD</a:t>
            </a:r>
            <a:r>
              <a:rPr lang="en-US" sz="2000" dirty="0"/>
              <a:t> causes people to lose focus on tasks very easily</a:t>
            </a:r>
          </a:p>
          <a:p>
            <a:r>
              <a:rPr lang="en-US" sz="2000" b="1" dirty="0"/>
              <a:t>Non-verbal Learning Disorders </a:t>
            </a:r>
            <a:r>
              <a:rPr lang="en-US" sz="2000" dirty="0"/>
              <a:t>may cause difficulty understanding facial expression and body language, may include poor co-ordination, balance problems and difficulty with fine motor skills</a:t>
            </a:r>
          </a:p>
          <a:p>
            <a:r>
              <a:rPr lang="en-US" sz="2000" b="1" dirty="0"/>
              <a:t>Auditory Processing Disorders </a:t>
            </a:r>
            <a:r>
              <a:rPr lang="en-US" sz="2000" dirty="0"/>
              <a:t>may cause a person to struggle with distinguishing similar sounds, as well as other difficulties</a:t>
            </a:r>
          </a:p>
          <a:p>
            <a:r>
              <a:rPr lang="en-US" sz="2000" b="1" dirty="0"/>
              <a:t>Visual Processing Disorders </a:t>
            </a:r>
            <a:r>
              <a:rPr lang="en-US" sz="2000" dirty="0"/>
              <a:t>may</a:t>
            </a:r>
            <a:r>
              <a:rPr lang="en-US" sz="2000" b="1" dirty="0"/>
              <a:t> </a:t>
            </a:r>
            <a:r>
              <a:rPr lang="en-US" sz="2000" dirty="0"/>
              <a:t>cause people to struggle with seeing the differences between similar letters, number, objects, colors, shapes and patterns</a:t>
            </a:r>
          </a:p>
          <a:p>
            <a:endParaRPr lang="en-US" sz="2000" dirty="0"/>
          </a:p>
          <a:p>
            <a:r>
              <a:rPr lang="en-US" sz="2000" i="1" dirty="0"/>
              <a:t>Adapted from the Learning Disabilities Association of America, The Learning Disabilities Association of PEI</a:t>
            </a:r>
          </a:p>
          <a:p>
            <a:endParaRPr lang="en-US" dirty="0"/>
          </a:p>
        </p:txBody>
      </p:sp>
    </p:spTree>
    <p:extLst>
      <p:ext uri="{BB962C8B-B14F-4D97-AF65-F5344CB8AC3E}">
        <p14:creationId xmlns:p14="http://schemas.microsoft.com/office/powerpoint/2010/main" val="218140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221CB880-BE51-4E0B-998F-BE5327B7A83A}"/>
              </a:ext>
            </a:extLst>
          </p:cNvPr>
          <p:cNvSpPr>
            <a:spLocks noGrp="1"/>
          </p:cNvSpPr>
          <p:nvPr>
            <p:ph type="title"/>
          </p:nvPr>
        </p:nvSpPr>
        <p:spPr>
          <a:xfrm>
            <a:off x="599955" y="717698"/>
            <a:ext cx="11375986" cy="868362"/>
          </a:xfrm>
          <a:solidFill>
            <a:schemeClr val="accent2">
              <a:lumMod val="40000"/>
              <a:lumOff val="60000"/>
            </a:schemeClr>
          </a:solidFill>
        </p:spPr>
        <p:txBody>
          <a:bodyPr/>
          <a:lstStyle/>
          <a:p>
            <a:pPr>
              <a:defRPr/>
            </a:pPr>
            <a:r>
              <a:rPr lang="en-US" altLang="en-US" sz="4000" b="1" dirty="0">
                <a:solidFill>
                  <a:srgbClr val="C00000"/>
                </a:solidFill>
                <a:latin typeface="Arial" charset="0"/>
                <a:cs typeface="Arial" charset="0"/>
              </a:rPr>
              <a:t>  </a:t>
            </a:r>
            <a:r>
              <a:rPr lang="en-US" altLang="en-US" sz="2400" b="1" dirty="0">
                <a:solidFill>
                  <a:srgbClr val="C00000"/>
                </a:solidFill>
                <a:latin typeface="Arial" charset="0"/>
                <a:cs typeface="Arial" charset="0"/>
              </a:rPr>
              <a:t>Accommodating Learning (and other) Disabilities in the Classroom</a:t>
            </a:r>
          </a:p>
        </p:txBody>
      </p:sp>
      <p:sp>
        <p:nvSpPr>
          <p:cNvPr id="3" name="Rectangle 2">
            <a:extLst>
              <a:ext uri="{FF2B5EF4-FFF2-40B4-BE49-F238E27FC236}">
                <a16:creationId xmlns:a16="http://schemas.microsoft.com/office/drawing/2014/main" id="{20AAC08D-FE04-4D7C-A7E5-CB1AB0C559FE}"/>
              </a:ext>
            </a:extLst>
          </p:cNvPr>
          <p:cNvSpPr/>
          <p:nvPr/>
        </p:nvSpPr>
        <p:spPr>
          <a:xfrm>
            <a:off x="599955" y="1506385"/>
            <a:ext cx="11160407" cy="5632311"/>
          </a:xfrm>
          <a:prstGeom prst="rect">
            <a:avLst/>
          </a:prstGeom>
        </p:spPr>
        <p:txBody>
          <a:bodyPr wrap="square">
            <a:spAutoFit/>
          </a:bodyPr>
          <a:lstStyle/>
          <a:p>
            <a:r>
              <a:rPr lang="en-US" sz="2000" b="1" dirty="0"/>
              <a:t>Important point to remember:</a:t>
            </a:r>
          </a:p>
          <a:p>
            <a:r>
              <a:rPr lang="en-US" sz="2000" dirty="0"/>
              <a:t>Avoid making assumptions about a person’s disability or capabilities; while there are generally accepted or common characteristics and accommodations, everyone is different </a:t>
            </a:r>
          </a:p>
          <a:p>
            <a:endParaRPr lang="en-US" sz="2000" dirty="0"/>
          </a:p>
          <a:p>
            <a:r>
              <a:rPr lang="en-US" sz="2000" dirty="0"/>
              <a:t>These suggestions may also assist students with other disabilities, and are general best practices</a:t>
            </a:r>
          </a:p>
          <a:p>
            <a:endParaRPr lang="en-US" sz="2000" u="sng" dirty="0"/>
          </a:p>
          <a:p>
            <a:r>
              <a:rPr lang="en-US" sz="2000" b="1" u="sng" dirty="0"/>
              <a:t>Prior to the start of the course </a:t>
            </a:r>
          </a:p>
          <a:p>
            <a:pPr marL="342900" indent="-342900">
              <a:buFont typeface="Arial" panose="020B0604020202020204" pitchFamily="34" charset="0"/>
              <a:buChar char="•"/>
            </a:pPr>
            <a:r>
              <a:rPr lang="en-US" sz="2000" dirty="0"/>
              <a:t>Choose course materials early to allow sufficient time to convert the documents into alternative formats, or for students to request the formats they need.</a:t>
            </a:r>
          </a:p>
          <a:p>
            <a:pPr marL="342900" indent="-342900">
              <a:buFont typeface="Arial" panose="020B0604020202020204" pitchFamily="34" charset="0"/>
              <a:buChar char="•"/>
            </a:pPr>
            <a:r>
              <a:rPr lang="en-US" sz="2000" dirty="0"/>
              <a:t>If possible, provide accessible electronic versions of course readings. This will enable students to convert the reading into the format required, whether they use a screen reader, an enlarger or another technology. Be as precise as you can regarding the texts and pages that will be used.</a:t>
            </a:r>
          </a:p>
          <a:p>
            <a:pPr marL="342900" indent="-342900">
              <a:buFont typeface="Arial" panose="020B0604020202020204" pitchFamily="34" charset="0"/>
              <a:buChar char="•"/>
            </a:pPr>
            <a:r>
              <a:rPr lang="en-US" sz="2000" dirty="0"/>
              <a:t>If possible, provide advance course notes, copies of overhead slides, PowerPoint presentations and other materials.</a:t>
            </a:r>
          </a:p>
          <a:p>
            <a:endParaRPr lang="en-US" sz="2000" dirty="0">
              <a:effectLst/>
            </a:endParaRPr>
          </a:p>
          <a:p>
            <a:r>
              <a:rPr lang="en-US" altLang="en-US" sz="2000" i="1" dirty="0"/>
              <a:t>Tips adapted from https://accessiblecampus.ca/tools-resources/educators-tool-kit/teaching-tips/teaching-students-with-learning-disabilities/ </a:t>
            </a:r>
          </a:p>
          <a:p>
            <a:endParaRPr lang="en-US" sz="2000" dirty="0">
              <a:effectLst/>
            </a:endParaRPr>
          </a:p>
        </p:txBody>
      </p:sp>
      <p:sp>
        <p:nvSpPr>
          <p:cNvPr id="2" name="Rectangle 1"/>
          <p:cNvSpPr/>
          <p:nvPr/>
        </p:nvSpPr>
        <p:spPr>
          <a:xfrm>
            <a:off x="677118" y="1485165"/>
            <a:ext cx="10896600" cy="830997"/>
          </a:xfrm>
          <a:prstGeom prst="rect">
            <a:avLst/>
          </a:prstGeom>
        </p:spPr>
        <p:txBody>
          <a:bodyPr wrap="square">
            <a:spAutoFit/>
          </a:bodyPr>
          <a:lstStyle/>
          <a:p>
            <a:pPr>
              <a:defRPr/>
            </a:pPr>
            <a:endParaRPr lang="en-US" sz="2400" dirty="0">
              <a:latin typeface="Arial" panose="020B0604020202020204" pitchFamily="34" charset="0"/>
            </a:endParaRPr>
          </a:p>
          <a:p>
            <a:pPr marL="285750" indent="-285750">
              <a:buFont typeface="Wingdings" panose="05000000000000000000" pitchFamily="2" charset="2"/>
              <a:buChar char="q"/>
              <a:defRPr/>
            </a:pPr>
            <a:endParaRPr lang="en-US" sz="2400" dirty="0"/>
          </a:p>
        </p:txBody>
      </p:sp>
    </p:spTree>
    <p:extLst>
      <p:ext uri="{BB962C8B-B14F-4D97-AF65-F5344CB8AC3E}">
        <p14:creationId xmlns:p14="http://schemas.microsoft.com/office/powerpoint/2010/main" val="1168679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221CB880-BE51-4E0B-998F-BE5327B7A83A}"/>
              </a:ext>
            </a:extLst>
          </p:cNvPr>
          <p:cNvSpPr>
            <a:spLocks noGrp="1"/>
          </p:cNvSpPr>
          <p:nvPr>
            <p:ph type="title"/>
          </p:nvPr>
        </p:nvSpPr>
        <p:spPr>
          <a:xfrm>
            <a:off x="920669" y="953438"/>
            <a:ext cx="11375986" cy="868362"/>
          </a:xfrm>
          <a:solidFill>
            <a:schemeClr val="accent2">
              <a:lumMod val="40000"/>
              <a:lumOff val="60000"/>
            </a:schemeClr>
          </a:solidFill>
        </p:spPr>
        <p:txBody>
          <a:bodyPr/>
          <a:lstStyle/>
          <a:p>
            <a:pPr>
              <a:defRPr/>
            </a:pPr>
            <a:r>
              <a:rPr lang="en-US" altLang="en-US" sz="4000" b="1" dirty="0">
                <a:solidFill>
                  <a:srgbClr val="C00000"/>
                </a:solidFill>
                <a:latin typeface="Arial" charset="0"/>
                <a:cs typeface="Arial" charset="0"/>
              </a:rPr>
              <a:t> </a:t>
            </a:r>
            <a:r>
              <a:rPr lang="en-US" altLang="en-US" sz="2400" b="1" dirty="0">
                <a:solidFill>
                  <a:srgbClr val="C00000"/>
                </a:solidFill>
                <a:latin typeface="Arial" charset="0"/>
                <a:cs typeface="Arial" charset="0"/>
              </a:rPr>
              <a:t>Accommodating Learning (and other) Disabilities in the Classroom</a:t>
            </a:r>
          </a:p>
        </p:txBody>
      </p:sp>
      <p:sp>
        <p:nvSpPr>
          <p:cNvPr id="3" name="Rectangle 2">
            <a:extLst>
              <a:ext uri="{FF2B5EF4-FFF2-40B4-BE49-F238E27FC236}">
                <a16:creationId xmlns:a16="http://schemas.microsoft.com/office/drawing/2014/main" id="{20AAC08D-FE04-4D7C-A7E5-CB1AB0C559FE}"/>
              </a:ext>
            </a:extLst>
          </p:cNvPr>
          <p:cNvSpPr/>
          <p:nvPr/>
        </p:nvSpPr>
        <p:spPr>
          <a:xfrm>
            <a:off x="940925" y="1676400"/>
            <a:ext cx="10821364" cy="707886"/>
          </a:xfrm>
          <a:prstGeom prst="rect">
            <a:avLst/>
          </a:prstGeom>
        </p:spPr>
        <p:txBody>
          <a:bodyPr wrap="square">
            <a:spAutoFit/>
          </a:bodyPr>
          <a:lstStyle/>
          <a:p>
            <a:endParaRPr lang="en-US" sz="2000" dirty="0">
              <a:effectLst/>
            </a:endParaRPr>
          </a:p>
          <a:p>
            <a:endParaRPr lang="en-US" sz="2000" dirty="0">
              <a:effectLst/>
            </a:endParaRPr>
          </a:p>
        </p:txBody>
      </p:sp>
      <p:sp>
        <p:nvSpPr>
          <p:cNvPr id="2" name="Rectangle 1"/>
          <p:cNvSpPr/>
          <p:nvPr/>
        </p:nvSpPr>
        <p:spPr>
          <a:xfrm>
            <a:off x="677118" y="1485165"/>
            <a:ext cx="10896600" cy="830997"/>
          </a:xfrm>
          <a:prstGeom prst="rect">
            <a:avLst/>
          </a:prstGeom>
        </p:spPr>
        <p:txBody>
          <a:bodyPr wrap="square">
            <a:spAutoFit/>
          </a:bodyPr>
          <a:lstStyle/>
          <a:p>
            <a:pPr>
              <a:defRPr/>
            </a:pPr>
            <a:endParaRPr lang="en-US" sz="2400" dirty="0">
              <a:latin typeface="Arial" panose="020B0604020202020204" pitchFamily="34" charset="0"/>
            </a:endParaRPr>
          </a:p>
          <a:p>
            <a:pPr marL="285750" indent="-285750">
              <a:buFont typeface="Wingdings" panose="05000000000000000000" pitchFamily="2" charset="2"/>
              <a:buChar char="q"/>
              <a:defRPr/>
            </a:pPr>
            <a:endParaRPr lang="en-US" sz="2400" dirty="0"/>
          </a:p>
        </p:txBody>
      </p:sp>
      <p:sp>
        <p:nvSpPr>
          <p:cNvPr id="4" name="Rectangle 3">
            <a:extLst>
              <a:ext uri="{FF2B5EF4-FFF2-40B4-BE49-F238E27FC236}">
                <a16:creationId xmlns:a16="http://schemas.microsoft.com/office/drawing/2014/main" id="{9D5DC2DF-35AE-486A-BD44-24FD41A4298F}"/>
              </a:ext>
            </a:extLst>
          </p:cNvPr>
          <p:cNvSpPr/>
          <p:nvPr/>
        </p:nvSpPr>
        <p:spPr>
          <a:xfrm>
            <a:off x="376658" y="1669400"/>
            <a:ext cx="10896600" cy="5201424"/>
          </a:xfrm>
          <a:prstGeom prst="rect">
            <a:avLst/>
          </a:prstGeom>
        </p:spPr>
        <p:txBody>
          <a:bodyPr wrap="square">
            <a:spAutoFit/>
          </a:bodyPr>
          <a:lstStyle/>
          <a:p>
            <a:r>
              <a:rPr lang="en-US" sz="2400" b="1" u="sng" dirty="0"/>
              <a:t>When the course begins </a:t>
            </a:r>
          </a:p>
          <a:p>
            <a:endParaRPr lang="en-US" sz="2400" b="1" u="sng" dirty="0"/>
          </a:p>
          <a:p>
            <a:pPr>
              <a:buFont typeface="Arial" panose="020B0604020202020204" pitchFamily="34" charset="0"/>
              <a:buChar char="•"/>
            </a:pPr>
            <a:r>
              <a:rPr lang="en-US" sz="2400" dirty="0"/>
              <a:t> Encourage students to attend AS regarding any accessibility concerns. You can do this verbally early in the semester and/or by including an accessibility statement on your syllabus. Indicate that such conversations are confidential and are strictly for facilitating any learning needs or accommodations, and that a diagnosis is not required (only functional limitations). </a:t>
            </a:r>
          </a:p>
          <a:p>
            <a:pPr marL="342900" indent="-342900">
              <a:buFont typeface="Courier New" panose="02070309020205020404" pitchFamily="49" charset="0"/>
              <a:buChar char="o"/>
            </a:pPr>
            <a:r>
              <a:rPr lang="en-US" sz="2400" dirty="0"/>
              <a:t>If a student talks to you directly, keep it confidential and do not ask for a diagnosis</a:t>
            </a:r>
          </a:p>
          <a:p>
            <a:endParaRPr lang="en-US" sz="2400" dirty="0"/>
          </a:p>
          <a:p>
            <a:pPr>
              <a:buFont typeface="Arial" panose="020B0604020202020204" pitchFamily="34" charset="0"/>
              <a:buChar char="•"/>
            </a:pPr>
            <a:r>
              <a:rPr lang="en-US" sz="2400" dirty="0"/>
              <a:t> Identify and clearly express the essential course content, and recognize that students can express understanding of essential course content in multiple ways. Diversify assignments or allow for exceptions to enable all students to demonstrate their specific talents (for example, oral presentations, written assignments, </a:t>
            </a:r>
            <a:r>
              <a:rPr lang="en-US" sz="2400" dirty="0" err="1"/>
              <a:t>etc</a:t>
            </a:r>
            <a:r>
              <a:rPr lang="en-US" sz="2400" dirty="0"/>
              <a:t>). </a:t>
            </a:r>
          </a:p>
          <a:p>
            <a:endParaRPr lang="en-US" sz="2000" dirty="0">
              <a:effectLst/>
            </a:endParaRPr>
          </a:p>
        </p:txBody>
      </p:sp>
    </p:spTree>
    <p:extLst>
      <p:ext uri="{BB962C8B-B14F-4D97-AF65-F5344CB8AC3E}">
        <p14:creationId xmlns:p14="http://schemas.microsoft.com/office/powerpoint/2010/main" val="4110518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221CB880-BE51-4E0B-998F-BE5327B7A83A}"/>
              </a:ext>
            </a:extLst>
          </p:cNvPr>
          <p:cNvSpPr>
            <a:spLocks noGrp="1"/>
          </p:cNvSpPr>
          <p:nvPr>
            <p:ph type="title"/>
          </p:nvPr>
        </p:nvSpPr>
        <p:spPr>
          <a:xfrm>
            <a:off x="677118" y="982860"/>
            <a:ext cx="11375986" cy="868362"/>
          </a:xfrm>
          <a:solidFill>
            <a:schemeClr val="accent2">
              <a:lumMod val="40000"/>
              <a:lumOff val="60000"/>
            </a:schemeClr>
          </a:solidFill>
        </p:spPr>
        <p:txBody>
          <a:bodyPr/>
          <a:lstStyle/>
          <a:p>
            <a:pPr>
              <a:defRPr/>
            </a:pPr>
            <a:r>
              <a:rPr lang="en-US" altLang="en-US" sz="4000" b="1" dirty="0">
                <a:solidFill>
                  <a:srgbClr val="C00000"/>
                </a:solidFill>
                <a:latin typeface="Arial" charset="0"/>
                <a:cs typeface="Arial" charset="0"/>
              </a:rPr>
              <a:t> </a:t>
            </a:r>
            <a:r>
              <a:rPr lang="en-US" altLang="en-US" sz="2400" b="1" dirty="0">
                <a:solidFill>
                  <a:srgbClr val="C00000"/>
                </a:solidFill>
                <a:latin typeface="Arial" charset="0"/>
                <a:cs typeface="Arial" charset="0"/>
              </a:rPr>
              <a:t>Accommodating Learning (and other) Disabilities in the Classroom</a:t>
            </a:r>
          </a:p>
        </p:txBody>
      </p:sp>
      <p:sp>
        <p:nvSpPr>
          <p:cNvPr id="3" name="Rectangle 2">
            <a:extLst>
              <a:ext uri="{FF2B5EF4-FFF2-40B4-BE49-F238E27FC236}">
                <a16:creationId xmlns:a16="http://schemas.microsoft.com/office/drawing/2014/main" id="{20AAC08D-FE04-4D7C-A7E5-CB1AB0C559FE}"/>
              </a:ext>
            </a:extLst>
          </p:cNvPr>
          <p:cNvSpPr/>
          <p:nvPr/>
        </p:nvSpPr>
        <p:spPr>
          <a:xfrm>
            <a:off x="940925" y="1676400"/>
            <a:ext cx="10821364" cy="707886"/>
          </a:xfrm>
          <a:prstGeom prst="rect">
            <a:avLst/>
          </a:prstGeom>
        </p:spPr>
        <p:txBody>
          <a:bodyPr wrap="square">
            <a:spAutoFit/>
          </a:bodyPr>
          <a:lstStyle/>
          <a:p>
            <a:endParaRPr lang="en-US" sz="2000" dirty="0">
              <a:effectLst/>
            </a:endParaRPr>
          </a:p>
          <a:p>
            <a:endParaRPr lang="en-US" sz="2000" dirty="0">
              <a:effectLst/>
            </a:endParaRPr>
          </a:p>
        </p:txBody>
      </p:sp>
      <p:sp>
        <p:nvSpPr>
          <p:cNvPr id="2" name="Rectangle 1"/>
          <p:cNvSpPr/>
          <p:nvPr/>
        </p:nvSpPr>
        <p:spPr>
          <a:xfrm>
            <a:off x="677118" y="1485165"/>
            <a:ext cx="10896600" cy="830997"/>
          </a:xfrm>
          <a:prstGeom prst="rect">
            <a:avLst/>
          </a:prstGeom>
        </p:spPr>
        <p:txBody>
          <a:bodyPr wrap="square">
            <a:spAutoFit/>
          </a:bodyPr>
          <a:lstStyle/>
          <a:p>
            <a:pPr>
              <a:defRPr/>
            </a:pPr>
            <a:endParaRPr lang="en-US" sz="2400" dirty="0">
              <a:latin typeface="Arial" panose="020B0604020202020204" pitchFamily="34" charset="0"/>
            </a:endParaRPr>
          </a:p>
          <a:p>
            <a:pPr marL="285750" indent="-285750">
              <a:buFont typeface="Wingdings" panose="05000000000000000000" pitchFamily="2" charset="2"/>
              <a:buChar char="q"/>
              <a:defRPr/>
            </a:pPr>
            <a:endParaRPr lang="en-US" sz="2400" dirty="0"/>
          </a:p>
        </p:txBody>
      </p:sp>
      <p:sp>
        <p:nvSpPr>
          <p:cNvPr id="4" name="Rectangle 3">
            <a:extLst>
              <a:ext uri="{FF2B5EF4-FFF2-40B4-BE49-F238E27FC236}">
                <a16:creationId xmlns:a16="http://schemas.microsoft.com/office/drawing/2014/main" id="{9D5DC2DF-35AE-486A-BD44-24FD41A4298F}"/>
              </a:ext>
            </a:extLst>
          </p:cNvPr>
          <p:cNvSpPr/>
          <p:nvPr/>
        </p:nvSpPr>
        <p:spPr>
          <a:xfrm>
            <a:off x="497228" y="1900663"/>
            <a:ext cx="10591800" cy="4832092"/>
          </a:xfrm>
          <a:prstGeom prst="rect">
            <a:avLst/>
          </a:prstGeom>
        </p:spPr>
        <p:txBody>
          <a:bodyPr wrap="square">
            <a:spAutoFit/>
          </a:bodyPr>
          <a:lstStyle/>
          <a:p>
            <a:r>
              <a:rPr lang="en-US" sz="2400" b="1" u="sng" dirty="0"/>
              <a:t>When the course begins </a:t>
            </a:r>
          </a:p>
          <a:p>
            <a:endParaRPr lang="en-US" sz="2400" b="1" u="sng" dirty="0"/>
          </a:p>
          <a:p>
            <a:pPr>
              <a:buFont typeface="Arial" panose="020B0604020202020204" pitchFamily="34" charset="0"/>
              <a:buChar char="•"/>
            </a:pPr>
            <a:r>
              <a:rPr lang="en-US" sz="2400" dirty="0"/>
              <a:t> Insist on professional, civil conduct between and among students to respect people’s differences and create an inclusive environment. Can point to RWLE. It can be helpful to say at the beginning of classes that all students learn differently, so as to encourage respect for different learning styles. </a:t>
            </a:r>
          </a:p>
          <a:p>
            <a:pPr>
              <a:buFont typeface="Arial" panose="020B0604020202020204" pitchFamily="34" charset="0"/>
              <a:buChar char="•"/>
            </a:pPr>
            <a:r>
              <a:rPr lang="en-US" sz="2400" dirty="0"/>
              <a:t> Provide your classes with information about the accessible features of their immediate environment (for example, automatic doors and accessible washrooms).</a:t>
            </a:r>
          </a:p>
          <a:p>
            <a:pPr>
              <a:buFont typeface="Arial" panose="020B0604020202020204" pitchFamily="34" charset="0"/>
              <a:buChar char="•"/>
            </a:pPr>
            <a:r>
              <a:rPr lang="en-US" sz="2400" dirty="0"/>
              <a:t> Provide an organized, well-written and complete syllabus including required readings, assignments, due dates and defined expectations as early as possible. Students can miss verbal instructions for various reasons. </a:t>
            </a:r>
          </a:p>
          <a:p>
            <a:pPr>
              <a:buFont typeface="Arial" panose="020B0604020202020204" pitchFamily="34" charset="0"/>
              <a:buChar char="•"/>
            </a:pPr>
            <a:r>
              <a:rPr lang="en-US" sz="2400" dirty="0"/>
              <a:t> Ask for volunteer note takers as needed.  </a:t>
            </a:r>
          </a:p>
          <a:p>
            <a:endParaRPr lang="en-US" sz="2000" dirty="0">
              <a:effectLst/>
            </a:endParaRPr>
          </a:p>
        </p:txBody>
      </p:sp>
    </p:spTree>
    <p:extLst>
      <p:ext uri="{BB962C8B-B14F-4D97-AF65-F5344CB8AC3E}">
        <p14:creationId xmlns:p14="http://schemas.microsoft.com/office/powerpoint/2010/main" val="3341343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221CB880-BE51-4E0B-998F-BE5327B7A83A}"/>
              </a:ext>
            </a:extLst>
          </p:cNvPr>
          <p:cNvSpPr>
            <a:spLocks noGrp="1"/>
          </p:cNvSpPr>
          <p:nvPr>
            <p:ph type="title"/>
          </p:nvPr>
        </p:nvSpPr>
        <p:spPr>
          <a:xfrm>
            <a:off x="1066800" y="1091341"/>
            <a:ext cx="11375986" cy="868362"/>
          </a:xfrm>
          <a:solidFill>
            <a:schemeClr val="accent2">
              <a:lumMod val="40000"/>
              <a:lumOff val="60000"/>
            </a:schemeClr>
          </a:solidFill>
        </p:spPr>
        <p:txBody>
          <a:bodyPr/>
          <a:lstStyle/>
          <a:p>
            <a:pPr>
              <a:defRPr/>
            </a:pPr>
            <a:r>
              <a:rPr lang="en-US" altLang="en-US" sz="2400" b="1" dirty="0">
                <a:solidFill>
                  <a:srgbClr val="C00000"/>
                </a:solidFill>
                <a:latin typeface="Arial" charset="0"/>
                <a:cs typeface="Arial" charset="0"/>
              </a:rPr>
              <a:t> Accommodating Learning (and other) Disabilities in the Classroom</a:t>
            </a:r>
          </a:p>
        </p:txBody>
      </p:sp>
      <p:sp>
        <p:nvSpPr>
          <p:cNvPr id="3" name="Rectangle 2">
            <a:extLst>
              <a:ext uri="{FF2B5EF4-FFF2-40B4-BE49-F238E27FC236}">
                <a16:creationId xmlns:a16="http://schemas.microsoft.com/office/drawing/2014/main" id="{20AAC08D-FE04-4D7C-A7E5-CB1AB0C559FE}"/>
              </a:ext>
            </a:extLst>
          </p:cNvPr>
          <p:cNvSpPr/>
          <p:nvPr/>
        </p:nvSpPr>
        <p:spPr>
          <a:xfrm>
            <a:off x="913676" y="1594772"/>
            <a:ext cx="10821364" cy="707886"/>
          </a:xfrm>
          <a:prstGeom prst="rect">
            <a:avLst/>
          </a:prstGeom>
        </p:spPr>
        <p:txBody>
          <a:bodyPr wrap="square">
            <a:spAutoFit/>
          </a:bodyPr>
          <a:lstStyle/>
          <a:p>
            <a:endParaRPr lang="en-US" sz="2000" dirty="0">
              <a:effectLst/>
            </a:endParaRPr>
          </a:p>
          <a:p>
            <a:endParaRPr lang="en-US" sz="2000" dirty="0">
              <a:effectLst/>
            </a:endParaRPr>
          </a:p>
        </p:txBody>
      </p:sp>
      <p:sp>
        <p:nvSpPr>
          <p:cNvPr id="2" name="Rectangle 1"/>
          <p:cNvSpPr/>
          <p:nvPr/>
        </p:nvSpPr>
        <p:spPr>
          <a:xfrm>
            <a:off x="677118" y="1485165"/>
            <a:ext cx="10896600" cy="830997"/>
          </a:xfrm>
          <a:prstGeom prst="rect">
            <a:avLst/>
          </a:prstGeom>
        </p:spPr>
        <p:txBody>
          <a:bodyPr wrap="square">
            <a:spAutoFit/>
          </a:bodyPr>
          <a:lstStyle/>
          <a:p>
            <a:pPr>
              <a:defRPr/>
            </a:pPr>
            <a:endParaRPr lang="en-US" sz="2400" dirty="0">
              <a:latin typeface="Arial" panose="020B0604020202020204" pitchFamily="34" charset="0"/>
            </a:endParaRPr>
          </a:p>
          <a:p>
            <a:pPr marL="285750" indent="-285750">
              <a:buFont typeface="Wingdings" panose="05000000000000000000" pitchFamily="2" charset="2"/>
              <a:buChar char="q"/>
              <a:defRPr/>
            </a:pPr>
            <a:endParaRPr lang="en-US" sz="2400" dirty="0"/>
          </a:p>
        </p:txBody>
      </p:sp>
      <p:sp>
        <p:nvSpPr>
          <p:cNvPr id="5" name="Rectangle 4">
            <a:extLst>
              <a:ext uri="{FF2B5EF4-FFF2-40B4-BE49-F238E27FC236}">
                <a16:creationId xmlns:a16="http://schemas.microsoft.com/office/drawing/2014/main" id="{07EE022C-9F3D-4006-A197-A4102AB1D518}"/>
              </a:ext>
            </a:extLst>
          </p:cNvPr>
          <p:cNvSpPr/>
          <p:nvPr/>
        </p:nvSpPr>
        <p:spPr>
          <a:xfrm>
            <a:off x="762000" y="1752600"/>
            <a:ext cx="10489075" cy="5201424"/>
          </a:xfrm>
          <a:prstGeom prst="rect">
            <a:avLst/>
          </a:prstGeom>
        </p:spPr>
        <p:txBody>
          <a:bodyPr wrap="square">
            <a:spAutoFit/>
          </a:bodyPr>
          <a:lstStyle/>
          <a:p>
            <a:r>
              <a:rPr lang="en-US" sz="2400" b="1" u="sng" dirty="0"/>
              <a:t>While in session </a:t>
            </a:r>
          </a:p>
          <a:p>
            <a:endParaRPr lang="en-US" sz="2400" b="1" u="sng" dirty="0"/>
          </a:p>
          <a:p>
            <a:pPr>
              <a:buFont typeface="Arial" panose="020B0604020202020204" pitchFamily="34" charset="0"/>
              <a:buChar char="•"/>
            </a:pPr>
            <a:r>
              <a:rPr lang="en-US" sz="2400" dirty="0"/>
              <a:t> Put the lecture in context. Give students the “big picture” of where it fits into the overall course and how it relates to earlier materials. Consider beginning each class with a review of earlier material.</a:t>
            </a:r>
          </a:p>
          <a:p>
            <a:pPr>
              <a:buFont typeface="Arial" panose="020B0604020202020204" pitchFamily="34" charset="0"/>
              <a:buChar char="•"/>
            </a:pPr>
            <a:r>
              <a:rPr lang="en-US" sz="2400" dirty="0"/>
              <a:t> Summarize important points at the end of class, by using a PowerPoint slide, board, overhead projector, etc.</a:t>
            </a:r>
          </a:p>
          <a:p>
            <a:pPr>
              <a:buFont typeface="Arial" panose="020B0604020202020204" pitchFamily="34" charset="0"/>
              <a:buChar char="•"/>
            </a:pPr>
            <a:r>
              <a:rPr lang="en-US" sz="2400" dirty="0"/>
              <a:t> Provide both verbal and written instructions with reminders of impending due dates for assignments or exams.</a:t>
            </a:r>
          </a:p>
          <a:p>
            <a:pPr>
              <a:buFont typeface="Arial" panose="020B0604020202020204" pitchFamily="34" charset="0"/>
              <a:buChar char="•"/>
            </a:pPr>
            <a:r>
              <a:rPr lang="en-US" sz="2400" dirty="0"/>
              <a:t> Be patient – sometimes communicating with someone with a disability can take a bit longer, requiring you or the other person to repeat comments several times.</a:t>
            </a:r>
          </a:p>
          <a:p>
            <a:pPr>
              <a:buFont typeface="Arial" panose="020B0604020202020204" pitchFamily="34" charset="0"/>
              <a:buChar char="•"/>
            </a:pPr>
            <a:r>
              <a:rPr lang="en-US" sz="2400" dirty="0"/>
              <a:t> Allow scheduled breaks during lectures, tests and exams.</a:t>
            </a:r>
          </a:p>
          <a:p>
            <a:pPr>
              <a:buFont typeface="Arial" panose="020B0604020202020204" pitchFamily="34" charset="0"/>
              <a:buChar char="•"/>
            </a:pPr>
            <a:r>
              <a:rPr lang="en-US" sz="2400" dirty="0"/>
              <a:t> Include captioning (or capability) in online lectures or videos </a:t>
            </a: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11963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221CB880-BE51-4E0B-998F-BE5327B7A83A}"/>
              </a:ext>
            </a:extLst>
          </p:cNvPr>
          <p:cNvSpPr>
            <a:spLocks noGrp="1"/>
          </p:cNvSpPr>
          <p:nvPr>
            <p:ph type="title"/>
          </p:nvPr>
        </p:nvSpPr>
        <p:spPr>
          <a:xfrm>
            <a:off x="1905000" y="521186"/>
            <a:ext cx="11375986" cy="868362"/>
          </a:xfrm>
          <a:solidFill>
            <a:schemeClr val="accent2">
              <a:lumMod val="40000"/>
              <a:lumOff val="60000"/>
            </a:schemeClr>
          </a:solidFill>
        </p:spPr>
        <p:txBody>
          <a:bodyPr/>
          <a:lstStyle/>
          <a:p>
            <a:pPr>
              <a:defRPr/>
            </a:pPr>
            <a:r>
              <a:rPr lang="en-US" altLang="en-US" sz="4000" b="1" dirty="0">
                <a:solidFill>
                  <a:srgbClr val="C00000"/>
                </a:solidFill>
                <a:latin typeface="Arial" charset="0"/>
                <a:cs typeface="Arial" charset="0"/>
              </a:rPr>
              <a:t> </a:t>
            </a:r>
            <a:r>
              <a:rPr lang="en-US" altLang="en-US" sz="2400" b="1" dirty="0">
                <a:solidFill>
                  <a:srgbClr val="C00000"/>
                </a:solidFill>
                <a:latin typeface="Arial" charset="0"/>
                <a:cs typeface="Arial" charset="0"/>
              </a:rPr>
              <a:t>Accommodating Learning (and other) Disabilities in the Classroom</a:t>
            </a:r>
          </a:p>
        </p:txBody>
      </p:sp>
      <p:sp>
        <p:nvSpPr>
          <p:cNvPr id="3" name="Rectangle 2">
            <a:extLst>
              <a:ext uri="{FF2B5EF4-FFF2-40B4-BE49-F238E27FC236}">
                <a16:creationId xmlns:a16="http://schemas.microsoft.com/office/drawing/2014/main" id="{20AAC08D-FE04-4D7C-A7E5-CB1AB0C559FE}"/>
              </a:ext>
            </a:extLst>
          </p:cNvPr>
          <p:cNvSpPr/>
          <p:nvPr/>
        </p:nvSpPr>
        <p:spPr>
          <a:xfrm>
            <a:off x="940925" y="1676400"/>
            <a:ext cx="10821364" cy="707886"/>
          </a:xfrm>
          <a:prstGeom prst="rect">
            <a:avLst/>
          </a:prstGeom>
        </p:spPr>
        <p:txBody>
          <a:bodyPr wrap="square">
            <a:spAutoFit/>
          </a:bodyPr>
          <a:lstStyle/>
          <a:p>
            <a:endParaRPr lang="en-US" sz="2000" dirty="0">
              <a:effectLst/>
            </a:endParaRPr>
          </a:p>
          <a:p>
            <a:endParaRPr lang="en-US" sz="2000" dirty="0">
              <a:effectLst/>
            </a:endParaRPr>
          </a:p>
        </p:txBody>
      </p:sp>
      <p:sp>
        <p:nvSpPr>
          <p:cNvPr id="2" name="Rectangle 1"/>
          <p:cNvSpPr/>
          <p:nvPr/>
        </p:nvSpPr>
        <p:spPr>
          <a:xfrm>
            <a:off x="677118" y="1485165"/>
            <a:ext cx="10896600" cy="830997"/>
          </a:xfrm>
          <a:prstGeom prst="rect">
            <a:avLst/>
          </a:prstGeom>
        </p:spPr>
        <p:txBody>
          <a:bodyPr wrap="square">
            <a:spAutoFit/>
          </a:bodyPr>
          <a:lstStyle/>
          <a:p>
            <a:pPr>
              <a:defRPr/>
            </a:pPr>
            <a:endParaRPr lang="en-US" sz="2400" dirty="0">
              <a:latin typeface="Arial" panose="020B0604020202020204" pitchFamily="34" charset="0"/>
            </a:endParaRPr>
          </a:p>
          <a:p>
            <a:pPr marL="285750" indent="-285750">
              <a:buFont typeface="Wingdings" panose="05000000000000000000" pitchFamily="2" charset="2"/>
              <a:buChar char="q"/>
              <a:defRPr/>
            </a:pPr>
            <a:endParaRPr lang="en-US" sz="2400" dirty="0"/>
          </a:p>
        </p:txBody>
      </p:sp>
      <p:sp>
        <p:nvSpPr>
          <p:cNvPr id="5" name="Rectangle 4">
            <a:extLst>
              <a:ext uri="{FF2B5EF4-FFF2-40B4-BE49-F238E27FC236}">
                <a16:creationId xmlns:a16="http://schemas.microsoft.com/office/drawing/2014/main" id="{07EE022C-9F3D-4006-A197-A4102AB1D518}"/>
              </a:ext>
            </a:extLst>
          </p:cNvPr>
          <p:cNvSpPr/>
          <p:nvPr/>
        </p:nvSpPr>
        <p:spPr>
          <a:xfrm>
            <a:off x="352545" y="1143000"/>
            <a:ext cx="11375985" cy="5940088"/>
          </a:xfrm>
          <a:prstGeom prst="rect">
            <a:avLst/>
          </a:prstGeom>
        </p:spPr>
        <p:txBody>
          <a:bodyPr wrap="square">
            <a:spAutoFit/>
          </a:bodyPr>
          <a:lstStyle/>
          <a:p>
            <a:r>
              <a:rPr lang="en-US" sz="2400" b="1" u="sng" dirty="0"/>
              <a:t>While in session (cont.)</a:t>
            </a:r>
          </a:p>
          <a:p>
            <a:endParaRPr lang="en-US" sz="2400" b="1" u="sng" dirty="0"/>
          </a:p>
          <a:p>
            <a:pPr>
              <a:buFont typeface="Arial" panose="020B0604020202020204" pitchFamily="34" charset="0"/>
              <a:buChar char="•"/>
            </a:pPr>
            <a:r>
              <a:rPr lang="en-US" sz="2400" dirty="0"/>
              <a:t> Point out the important sections in course plans, textbooks and readings to guide test and exam preparation; when possible, provide samples of tests and exams</a:t>
            </a:r>
          </a:p>
          <a:p>
            <a:pPr>
              <a:buFont typeface="Arial" panose="020B0604020202020204" pitchFamily="34" charset="0"/>
              <a:buChar char="•"/>
            </a:pPr>
            <a:r>
              <a:rPr lang="en-US" sz="2400" dirty="0"/>
              <a:t> Allow for the use of adaptive technology</a:t>
            </a:r>
          </a:p>
          <a:p>
            <a:pPr>
              <a:buFont typeface="Arial" panose="020B0604020202020204" pitchFamily="34" charset="0"/>
              <a:buChar char="•"/>
            </a:pPr>
            <a:r>
              <a:rPr lang="en-US" sz="2400" dirty="0"/>
              <a:t> Allow students to audio-record lectures, or record Zoom/online course</a:t>
            </a:r>
          </a:p>
          <a:p>
            <a:pPr>
              <a:buFont typeface="Arial" panose="020B0604020202020204" pitchFamily="34" charset="0"/>
              <a:buChar char="•"/>
            </a:pPr>
            <a:r>
              <a:rPr lang="en-US" sz="2400" dirty="0"/>
              <a:t> Allow for preferential seating, either to facilitate better listening or to allow for proximity to an electrical outlet</a:t>
            </a:r>
          </a:p>
          <a:p>
            <a:pPr>
              <a:buFont typeface="Arial" panose="020B0604020202020204" pitchFamily="34" charset="0"/>
              <a:buChar char="•"/>
            </a:pPr>
            <a:r>
              <a:rPr lang="en-US" sz="2400" dirty="0"/>
              <a:t> Arrange to meet with the student to discuss specific learning needs, strategies for success, alternatives to course assignments, and methods of evaluation when the student provides his or her letter of accommodation</a:t>
            </a:r>
          </a:p>
          <a:p>
            <a:pPr>
              <a:buFont typeface="Arial" panose="020B0604020202020204" pitchFamily="34" charset="0"/>
              <a:buChar char="•"/>
            </a:pPr>
            <a:r>
              <a:rPr lang="en-US" sz="2400" dirty="0"/>
              <a:t> Provide personal feedback on academic performance in a respectful way (do not criticize or blame) </a:t>
            </a:r>
          </a:p>
          <a:p>
            <a:pPr>
              <a:buFont typeface="Arial" panose="020B0604020202020204" pitchFamily="34" charset="0"/>
              <a:buChar char="•"/>
            </a:pPr>
            <a:r>
              <a:rPr lang="en-US" sz="2400" dirty="0"/>
              <a:t> Faculty is allowed to manage class room </a:t>
            </a:r>
            <a:r>
              <a:rPr lang="en-US" sz="2400" dirty="0" err="1"/>
              <a:t>behaviour</a:t>
            </a:r>
            <a:r>
              <a:rPr lang="en-US" sz="2400" dirty="0"/>
              <a:t> and set expectations. In the event a student or a service animal is being disruptive, you can reach out to AS for advice. </a:t>
            </a: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97123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221CB880-BE51-4E0B-998F-BE5327B7A83A}"/>
              </a:ext>
            </a:extLst>
          </p:cNvPr>
          <p:cNvSpPr>
            <a:spLocks noGrp="1"/>
          </p:cNvSpPr>
          <p:nvPr>
            <p:ph type="title"/>
          </p:nvPr>
        </p:nvSpPr>
        <p:spPr>
          <a:xfrm>
            <a:off x="816014" y="750442"/>
            <a:ext cx="11375986" cy="868362"/>
          </a:xfrm>
          <a:solidFill>
            <a:schemeClr val="accent2">
              <a:lumMod val="40000"/>
              <a:lumOff val="60000"/>
            </a:schemeClr>
          </a:solidFill>
        </p:spPr>
        <p:txBody>
          <a:bodyPr/>
          <a:lstStyle/>
          <a:p>
            <a:pPr>
              <a:defRPr/>
            </a:pPr>
            <a:r>
              <a:rPr lang="en-US" altLang="en-US" sz="4000" b="1" dirty="0">
                <a:solidFill>
                  <a:srgbClr val="C00000"/>
                </a:solidFill>
                <a:latin typeface="Arial" charset="0"/>
                <a:cs typeface="Arial" charset="0"/>
              </a:rPr>
              <a:t> </a:t>
            </a:r>
            <a:r>
              <a:rPr lang="en-US" altLang="en-US" sz="2400" b="1" dirty="0">
                <a:solidFill>
                  <a:srgbClr val="C00000"/>
                </a:solidFill>
                <a:latin typeface="Arial" charset="0"/>
                <a:cs typeface="Arial" charset="0"/>
              </a:rPr>
              <a:t>Accommodating Learning (and other) Disabilities in the Classroom</a:t>
            </a:r>
          </a:p>
        </p:txBody>
      </p:sp>
      <p:sp>
        <p:nvSpPr>
          <p:cNvPr id="3" name="Rectangle 2">
            <a:extLst>
              <a:ext uri="{FF2B5EF4-FFF2-40B4-BE49-F238E27FC236}">
                <a16:creationId xmlns:a16="http://schemas.microsoft.com/office/drawing/2014/main" id="{20AAC08D-FE04-4D7C-A7E5-CB1AB0C559FE}"/>
              </a:ext>
            </a:extLst>
          </p:cNvPr>
          <p:cNvSpPr/>
          <p:nvPr/>
        </p:nvSpPr>
        <p:spPr>
          <a:xfrm>
            <a:off x="618282" y="1485165"/>
            <a:ext cx="11242873" cy="2554545"/>
          </a:xfrm>
          <a:prstGeom prst="rect">
            <a:avLst/>
          </a:prstGeom>
        </p:spPr>
        <p:txBody>
          <a:bodyPr wrap="square">
            <a:spAutoFit/>
          </a:bodyPr>
          <a:lstStyle/>
          <a:p>
            <a:endParaRPr lang="en-US" sz="2000" b="1" u="sng"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endParaRPr lang="en-US" sz="2000" dirty="0"/>
          </a:p>
        </p:txBody>
      </p:sp>
      <p:sp>
        <p:nvSpPr>
          <p:cNvPr id="2" name="Rectangle 1"/>
          <p:cNvSpPr/>
          <p:nvPr/>
        </p:nvSpPr>
        <p:spPr>
          <a:xfrm>
            <a:off x="677118" y="1485165"/>
            <a:ext cx="10896600" cy="830997"/>
          </a:xfrm>
          <a:prstGeom prst="rect">
            <a:avLst/>
          </a:prstGeom>
        </p:spPr>
        <p:txBody>
          <a:bodyPr wrap="square">
            <a:spAutoFit/>
          </a:bodyPr>
          <a:lstStyle/>
          <a:p>
            <a:pPr>
              <a:defRPr/>
            </a:pPr>
            <a:endParaRPr lang="en-US" sz="2400" dirty="0">
              <a:latin typeface="Arial" panose="020B0604020202020204" pitchFamily="34" charset="0"/>
            </a:endParaRPr>
          </a:p>
          <a:p>
            <a:pPr marL="285750" indent="-285750">
              <a:buFont typeface="Wingdings" panose="05000000000000000000" pitchFamily="2" charset="2"/>
              <a:buChar char="q"/>
              <a:defRPr/>
            </a:pPr>
            <a:endParaRPr lang="en-US" sz="2400" dirty="0"/>
          </a:p>
        </p:txBody>
      </p:sp>
      <p:sp>
        <p:nvSpPr>
          <p:cNvPr id="4" name="Rectangle 3">
            <a:extLst>
              <a:ext uri="{FF2B5EF4-FFF2-40B4-BE49-F238E27FC236}">
                <a16:creationId xmlns:a16="http://schemas.microsoft.com/office/drawing/2014/main" id="{23E16B3F-3250-4F64-BB05-83BB68F5706F}"/>
              </a:ext>
            </a:extLst>
          </p:cNvPr>
          <p:cNvSpPr/>
          <p:nvPr/>
        </p:nvSpPr>
        <p:spPr>
          <a:xfrm>
            <a:off x="759589" y="1595021"/>
            <a:ext cx="10134600" cy="5262979"/>
          </a:xfrm>
          <a:prstGeom prst="rect">
            <a:avLst/>
          </a:prstGeom>
        </p:spPr>
        <p:txBody>
          <a:bodyPr wrap="square">
            <a:spAutoFit/>
          </a:bodyPr>
          <a:lstStyle/>
          <a:p>
            <a:r>
              <a:rPr lang="en-US" sz="2400" b="1" u="sng" dirty="0"/>
              <a:t>Tests, exams and evaluation</a:t>
            </a:r>
          </a:p>
          <a:p>
            <a:endParaRPr lang="en-US" sz="2400" b="1" u="sng" dirty="0"/>
          </a:p>
          <a:p>
            <a:pPr marL="342900" indent="-342900">
              <a:buFont typeface="Arial" panose="020B0604020202020204" pitchFamily="34" charset="0"/>
              <a:buChar char="•"/>
            </a:pPr>
            <a:r>
              <a:rPr lang="en-US" sz="2400" dirty="0"/>
              <a:t>When possible, allow the use of a calculator, dictionary, computer and word processor with spell-check, as needed.</a:t>
            </a:r>
          </a:p>
          <a:p>
            <a:pPr marL="342900" indent="-342900">
              <a:buFont typeface="Arial" panose="020B0604020202020204" pitchFamily="34" charset="0"/>
              <a:buChar char="•"/>
            </a:pPr>
            <a:r>
              <a:rPr lang="en-US" sz="2400" dirty="0"/>
              <a:t>When possible, allow the use of memory aids for formulas or definitions.</a:t>
            </a:r>
          </a:p>
          <a:p>
            <a:pPr marL="342900" indent="-342900">
              <a:buFont typeface="Arial" panose="020B0604020202020204" pitchFamily="34" charset="0"/>
              <a:buChar char="•"/>
            </a:pPr>
            <a:r>
              <a:rPr lang="en-US" sz="2400" dirty="0"/>
              <a:t>Offer alternatives to traditional course work and methods of evaluation (such as an oral exam or presentation instead of a written exam, or an essay instead of multiple-choice and short-answer questions).</a:t>
            </a:r>
          </a:p>
          <a:p>
            <a:pPr marL="342900" indent="-342900">
              <a:buFont typeface="Arial" panose="020B0604020202020204" pitchFamily="34" charset="0"/>
              <a:buChar char="•"/>
            </a:pPr>
            <a:r>
              <a:rPr lang="en-US" sz="2400" dirty="0"/>
              <a:t>Allow extra time on tests and/or exams (generally via AS)</a:t>
            </a:r>
          </a:p>
          <a:p>
            <a:pPr marL="342900" indent="-342900">
              <a:buFont typeface="Arial" panose="020B0604020202020204" pitchFamily="34" charset="0"/>
              <a:buChar char="•"/>
            </a:pPr>
            <a:r>
              <a:rPr lang="en-US" sz="2400" dirty="0"/>
              <a:t>Provide a separate, distraction-free room for writing tests and/or exams (may be via AS)</a:t>
            </a:r>
          </a:p>
          <a:p>
            <a:pPr marL="342900" indent="-342900">
              <a:buFont typeface="Arial" panose="020B0604020202020204" pitchFamily="34" charset="0"/>
              <a:buChar char="•"/>
            </a:pPr>
            <a:r>
              <a:rPr lang="en-US" sz="2400" dirty="0"/>
              <a:t>Allow for the use of adaptive technology (for example, screen-readers or screen-enhancement software such as screen magnification) (generally via AS)</a:t>
            </a:r>
          </a:p>
        </p:txBody>
      </p:sp>
    </p:spTree>
    <p:extLst>
      <p:ext uri="{BB962C8B-B14F-4D97-AF65-F5344CB8AC3E}">
        <p14:creationId xmlns:p14="http://schemas.microsoft.com/office/powerpoint/2010/main" val="368882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DBBD1D60-BD15-4E41-90D8-EA500583D1B9}"/>
              </a:ext>
            </a:extLst>
          </p:cNvPr>
          <p:cNvSpPr>
            <a:spLocks noGrp="1"/>
          </p:cNvSpPr>
          <p:nvPr>
            <p:ph type="title"/>
          </p:nvPr>
        </p:nvSpPr>
        <p:spPr>
          <a:xfrm>
            <a:off x="3962400" y="304800"/>
            <a:ext cx="8610600" cy="868362"/>
          </a:xfrm>
          <a:solidFill>
            <a:schemeClr val="accent2">
              <a:lumMod val="40000"/>
              <a:lumOff val="60000"/>
            </a:schemeClr>
          </a:solidFill>
        </p:spPr>
        <p:txBody>
          <a:bodyPr/>
          <a:lstStyle/>
          <a:p>
            <a:pPr>
              <a:defRPr/>
            </a:pPr>
            <a:r>
              <a:rPr lang="en-US" altLang="en-US" sz="4000" b="1" dirty="0">
                <a:solidFill>
                  <a:srgbClr val="C00000"/>
                </a:solidFill>
                <a:latin typeface="Arial" charset="0"/>
                <a:cs typeface="Arial" charset="0"/>
              </a:rPr>
              <a:t>  </a:t>
            </a:r>
            <a:r>
              <a:rPr lang="en-US" altLang="en-US" sz="3200" b="1" dirty="0">
                <a:solidFill>
                  <a:srgbClr val="C00000"/>
                </a:solidFill>
                <a:latin typeface="Arial" charset="0"/>
                <a:cs typeface="Arial" charset="0"/>
              </a:rPr>
              <a:t>AGENDA</a:t>
            </a:r>
          </a:p>
        </p:txBody>
      </p:sp>
      <p:sp>
        <p:nvSpPr>
          <p:cNvPr id="3" name="Rectangle 2">
            <a:extLst>
              <a:ext uri="{FF2B5EF4-FFF2-40B4-BE49-F238E27FC236}">
                <a16:creationId xmlns:a16="http://schemas.microsoft.com/office/drawing/2014/main" id="{6BBF989C-5712-475F-BEEE-F269249288A7}"/>
              </a:ext>
            </a:extLst>
          </p:cNvPr>
          <p:cNvSpPr/>
          <p:nvPr/>
        </p:nvSpPr>
        <p:spPr>
          <a:xfrm>
            <a:off x="762000" y="856357"/>
            <a:ext cx="10820400" cy="5632311"/>
          </a:xfrm>
          <a:prstGeom prst="rect">
            <a:avLst/>
          </a:prstGeom>
        </p:spPr>
        <p:txBody>
          <a:bodyPr wrap="square">
            <a:spAutoFit/>
          </a:bodyPr>
          <a:lstStyle/>
          <a:p>
            <a:pPr>
              <a:defRPr/>
            </a:pPr>
            <a:endParaRPr lang="en-US" sz="2400" dirty="0">
              <a:latin typeface="Arial" panose="020B0604020202020204" pitchFamily="34" charset="0"/>
            </a:endParaRPr>
          </a:p>
          <a:p>
            <a:pPr>
              <a:defRPr/>
            </a:pPr>
            <a:r>
              <a:rPr lang="en-US" sz="2400" dirty="0">
                <a:latin typeface="Arial" panose="020B0604020202020204" pitchFamily="34" charset="0"/>
              </a:rPr>
              <a:t>•   Introduction</a:t>
            </a:r>
          </a:p>
          <a:p>
            <a:pPr>
              <a:defRPr/>
            </a:pPr>
            <a:endParaRPr lang="en-US" sz="2400" dirty="0">
              <a:latin typeface="Arial" panose="020B0604020202020204" pitchFamily="34" charset="0"/>
            </a:endParaRPr>
          </a:p>
          <a:p>
            <a:pPr marL="342900" indent="-342900">
              <a:buFont typeface="Arial" panose="020B0604020202020204" pitchFamily="34" charset="0"/>
              <a:buChar char="•"/>
              <a:defRPr/>
            </a:pPr>
            <a:r>
              <a:rPr lang="en-US" sz="2400" dirty="0">
                <a:latin typeface="Arial" panose="020B0604020202020204" pitchFamily="34" charset="0"/>
              </a:rPr>
              <a:t>Overview of duty to accommodate (what it means, how it is triggered, reasonable accommodation, examples, limits)</a:t>
            </a:r>
          </a:p>
          <a:p>
            <a:pPr marL="342900" indent="-342900">
              <a:buFont typeface="Arial" panose="020B0604020202020204" pitchFamily="34" charset="0"/>
              <a:buChar char="•"/>
              <a:defRPr/>
            </a:pPr>
            <a:endParaRPr lang="en-US" sz="2400" dirty="0">
              <a:latin typeface="Arial" panose="020B0604020202020204" pitchFamily="34" charset="0"/>
            </a:endParaRPr>
          </a:p>
          <a:p>
            <a:pPr marL="342900" indent="-342900">
              <a:buFont typeface="Arial" panose="020B0604020202020204" pitchFamily="34" charset="0"/>
              <a:buChar char="•"/>
              <a:defRPr/>
            </a:pPr>
            <a:r>
              <a:rPr lang="en-US" sz="2400" dirty="0">
                <a:latin typeface="Arial" panose="020B0604020202020204" pitchFamily="34" charset="0"/>
              </a:rPr>
              <a:t>Accommodation process at UW</a:t>
            </a:r>
          </a:p>
          <a:p>
            <a:pPr marL="342900" indent="-342900">
              <a:buFont typeface="Arial" panose="020B0604020202020204" pitchFamily="34" charset="0"/>
              <a:buChar char="•"/>
              <a:defRPr/>
            </a:pPr>
            <a:endParaRPr lang="en-US" sz="2400" dirty="0">
              <a:latin typeface="Arial" panose="020B0604020202020204" pitchFamily="34" charset="0"/>
            </a:endParaRPr>
          </a:p>
          <a:p>
            <a:pPr marL="342900" indent="-342900">
              <a:buFont typeface="Arial" panose="020B0604020202020204" pitchFamily="34" charset="0"/>
              <a:buChar char="•"/>
              <a:defRPr/>
            </a:pPr>
            <a:r>
              <a:rPr lang="en-US" sz="2400" dirty="0">
                <a:latin typeface="Arial" panose="020B0604020202020204" pitchFamily="34" charset="0"/>
              </a:rPr>
              <a:t>Statistics related to disability in Canada</a:t>
            </a:r>
          </a:p>
          <a:p>
            <a:pPr marL="342900" indent="-342900">
              <a:buFont typeface="Arial" panose="020B0604020202020204" pitchFamily="34" charset="0"/>
              <a:buChar char="•"/>
              <a:defRPr/>
            </a:pPr>
            <a:endParaRPr lang="en-US" sz="2400" dirty="0">
              <a:latin typeface="Arial" panose="020B0604020202020204" pitchFamily="34" charset="0"/>
            </a:endParaRPr>
          </a:p>
          <a:p>
            <a:pPr marL="342900" indent="-342900">
              <a:buFont typeface="Arial" panose="020B0604020202020204" pitchFamily="34" charset="0"/>
              <a:buChar char="•"/>
              <a:defRPr/>
            </a:pPr>
            <a:r>
              <a:rPr lang="en-US" sz="2400" dirty="0">
                <a:latin typeface="Arial" panose="020B0604020202020204" pitchFamily="34" charset="0"/>
              </a:rPr>
              <a:t>Learning disabilities – types, potential impacts</a:t>
            </a:r>
          </a:p>
          <a:p>
            <a:pPr marL="342900" indent="-342900">
              <a:buFont typeface="Arial" panose="020B0604020202020204" pitchFamily="34" charset="0"/>
              <a:buChar char="•"/>
              <a:defRPr/>
            </a:pPr>
            <a:endParaRPr lang="en-US" sz="2400" dirty="0">
              <a:latin typeface="Arial" panose="020B0604020202020204" pitchFamily="34" charset="0"/>
            </a:endParaRPr>
          </a:p>
          <a:p>
            <a:pPr marL="342900" indent="-342900">
              <a:buFont typeface="Arial" panose="020B0604020202020204" pitchFamily="34" charset="0"/>
              <a:buChar char="•"/>
              <a:defRPr/>
            </a:pPr>
            <a:r>
              <a:rPr lang="en-US" sz="2400" dirty="0">
                <a:latin typeface="Arial" panose="020B0604020202020204" pitchFamily="34" charset="0"/>
              </a:rPr>
              <a:t>Accommodating learning (and other) disabilities in the classroom</a:t>
            </a:r>
          </a:p>
          <a:p>
            <a:pPr marL="342900" indent="-342900">
              <a:buFont typeface="Arial" panose="020B0604020202020204" pitchFamily="34" charset="0"/>
              <a:buChar char="•"/>
              <a:defRPr/>
            </a:pPr>
            <a:endParaRPr lang="en-US" sz="2400" dirty="0">
              <a:highlight>
                <a:srgbClr val="FFFF00"/>
              </a:highlight>
              <a:latin typeface="Arial" panose="020B0604020202020204" pitchFamily="34" charset="0"/>
            </a:endParaRPr>
          </a:p>
          <a:p>
            <a:pPr marL="342900" indent="-342900">
              <a:buFont typeface="Arial" panose="020B0604020202020204" pitchFamily="34" charset="0"/>
              <a:buChar char="•"/>
              <a:defRPr/>
            </a:pPr>
            <a:r>
              <a:rPr lang="en-US" sz="2400" dirty="0">
                <a:latin typeface="Arial" panose="020B0604020202020204" pitchFamily="34" charset="0"/>
              </a:rPr>
              <a:t>Questions</a:t>
            </a:r>
            <a:r>
              <a:rPr lang="en-US" sz="2400" dirty="0">
                <a:highlight>
                  <a:srgbClr val="FFFF00"/>
                </a:highlight>
                <a:latin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221CB880-BE51-4E0B-998F-BE5327B7A83A}"/>
              </a:ext>
            </a:extLst>
          </p:cNvPr>
          <p:cNvSpPr>
            <a:spLocks noGrp="1"/>
          </p:cNvSpPr>
          <p:nvPr>
            <p:ph type="title"/>
          </p:nvPr>
        </p:nvSpPr>
        <p:spPr>
          <a:xfrm>
            <a:off x="2590800" y="367941"/>
            <a:ext cx="8610600" cy="868362"/>
          </a:xfrm>
          <a:solidFill>
            <a:schemeClr val="accent2">
              <a:lumMod val="40000"/>
              <a:lumOff val="60000"/>
            </a:schemeClr>
          </a:solidFill>
        </p:spPr>
        <p:txBody>
          <a:bodyPr/>
          <a:lstStyle/>
          <a:p>
            <a:pPr>
              <a:defRPr/>
            </a:pPr>
            <a:r>
              <a:rPr lang="en-US" altLang="en-US" sz="4000" b="1" dirty="0">
                <a:solidFill>
                  <a:srgbClr val="C00000"/>
                </a:solidFill>
                <a:latin typeface="Arial" charset="0"/>
                <a:cs typeface="Arial" charset="0"/>
              </a:rPr>
              <a:t>  </a:t>
            </a:r>
            <a:r>
              <a:rPr lang="en-US" altLang="en-US" sz="3200" b="1" dirty="0">
                <a:solidFill>
                  <a:srgbClr val="C00000"/>
                </a:solidFill>
                <a:latin typeface="Arial" charset="0"/>
                <a:cs typeface="Arial" charset="0"/>
              </a:rPr>
              <a:t>Tips for Approaching Students</a:t>
            </a:r>
          </a:p>
        </p:txBody>
      </p:sp>
      <p:sp>
        <p:nvSpPr>
          <p:cNvPr id="3" name="Rectangle 2">
            <a:extLst>
              <a:ext uri="{FF2B5EF4-FFF2-40B4-BE49-F238E27FC236}">
                <a16:creationId xmlns:a16="http://schemas.microsoft.com/office/drawing/2014/main" id="{20AAC08D-FE04-4D7C-A7E5-CB1AB0C559FE}"/>
              </a:ext>
            </a:extLst>
          </p:cNvPr>
          <p:cNvSpPr/>
          <p:nvPr/>
        </p:nvSpPr>
        <p:spPr>
          <a:xfrm>
            <a:off x="1752600" y="1295400"/>
            <a:ext cx="8153400" cy="954107"/>
          </a:xfrm>
          <a:prstGeom prst="rect">
            <a:avLst/>
          </a:prstGeom>
        </p:spPr>
        <p:txBody>
          <a:bodyPr>
            <a:spAutoFit/>
          </a:bodyPr>
          <a:lstStyle/>
          <a:p>
            <a:pPr>
              <a:defRPr/>
            </a:pPr>
            <a:endParaRPr lang="en-US" sz="2000" dirty="0"/>
          </a:p>
          <a:p>
            <a:pPr>
              <a:defRPr/>
            </a:pPr>
            <a:endParaRPr lang="en-US" sz="2400" dirty="0"/>
          </a:p>
          <a:p>
            <a:pPr>
              <a:defRPr/>
            </a:pPr>
            <a:endParaRPr lang="en-GB" sz="1200" dirty="0"/>
          </a:p>
        </p:txBody>
      </p:sp>
      <p:sp>
        <p:nvSpPr>
          <p:cNvPr id="2" name="Rectangle 1"/>
          <p:cNvSpPr/>
          <p:nvPr/>
        </p:nvSpPr>
        <p:spPr>
          <a:xfrm>
            <a:off x="609600" y="990600"/>
            <a:ext cx="10972800" cy="5632311"/>
          </a:xfrm>
          <a:prstGeom prst="rect">
            <a:avLst/>
          </a:prstGeom>
        </p:spPr>
        <p:txBody>
          <a:bodyPr wrap="square">
            <a:spAutoFit/>
          </a:bodyPr>
          <a:lstStyle/>
          <a:p>
            <a:pPr>
              <a:defRPr/>
            </a:pPr>
            <a:endParaRPr lang="en-US" sz="2000" dirty="0">
              <a:latin typeface="Arial" panose="020B0604020202020204" pitchFamily="34" charset="0"/>
            </a:endParaRPr>
          </a:p>
          <a:p>
            <a:pPr marL="285750" indent="-285750">
              <a:buFont typeface="Wingdings" panose="05000000000000000000" pitchFamily="2" charset="2"/>
              <a:buChar char="q"/>
              <a:defRPr/>
            </a:pPr>
            <a:r>
              <a:rPr lang="en-US" sz="2000" dirty="0"/>
              <a:t>If you suspect a student is struggling or they are disruptive in class due to disability you can ask to speak with them privately </a:t>
            </a:r>
          </a:p>
          <a:p>
            <a:pPr marL="342900" indent="-342900">
              <a:buFont typeface="Courier New" panose="02070309020205020404" pitchFamily="49" charset="0"/>
              <a:buChar char="o"/>
              <a:defRPr/>
            </a:pPr>
            <a:r>
              <a:rPr lang="en-US" sz="2000" dirty="0"/>
              <a:t>Ensure you approach the student respectfully and maintain confidentiality if they disclose anything</a:t>
            </a:r>
          </a:p>
          <a:p>
            <a:pPr marL="342900" indent="-342900">
              <a:buFont typeface="Courier New" panose="02070309020205020404" pitchFamily="49" charset="0"/>
              <a:buChar char="o"/>
              <a:defRPr/>
            </a:pPr>
            <a:r>
              <a:rPr lang="en-US" sz="2000" dirty="0"/>
              <a:t>Ask them how things are going, tell them you support them and would like to ensure they get any assistance they need. You can simply ask, “can I help/how can I help?” </a:t>
            </a:r>
          </a:p>
          <a:p>
            <a:pPr marL="342900" indent="-342900">
              <a:buFont typeface="Courier New" panose="02070309020205020404" pitchFamily="49" charset="0"/>
              <a:buChar char="o"/>
              <a:defRPr/>
            </a:pPr>
            <a:r>
              <a:rPr lang="en-US" sz="2000" dirty="0"/>
              <a:t>Speak normally, clearly and directly. Be patient if they take a bit longer to understand and respond. </a:t>
            </a:r>
          </a:p>
          <a:p>
            <a:pPr marL="342900" indent="-342900">
              <a:buFont typeface="Courier New" panose="02070309020205020404" pitchFamily="49" charset="0"/>
              <a:buChar char="o"/>
              <a:defRPr/>
            </a:pPr>
            <a:r>
              <a:rPr lang="en-US" sz="2000" dirty="0"/>
              <a:t>Listen carefully to their suggestions and work with them to provide information in a way that will best suit their needs. </a:t>
            </a:r>
          </a:p>
          <a:p>
            <a:pPr marL="285750" indent="-285750">
              <a:buFont typeface="Wingdings" panose="05000000000000000000" pitchFamily="2" charset="2"/>
              <a:buChar char="q"/>
              <a:defRPr/>
            </a:pPr>
            <a:r>
              <a:rPr lang="en-US" sz="2000" dirty="0"/>
              <a:t> Do not ask for a diagnosis or any details about their medical condition</a:t>
            </a:r>
          </a:p>
          <a:p>
            <a:pPr marL="342900" indent="-342900">
              <a:buFont typeface="Courier New" panose="02070309020205020404" pitchFamily="49" charset="0"/>
              <a:buChar char="o"/>
              <a:defRPr/>
            </a:pPr>
            <a:r>
              <a:rPr lang="en-US" sz="2000" dirty="0"/>
              <a:t>Legally we are not entitled to diagnosis, only functional limitations/needs</a:t>
            </a:r>
          </a:p>
          <a:p>
            <a:pPr marL="285750" indent="-285750">
              <a:buFont typeface="Wingdings" panose="05000000000000000000" pitchFamily="2" charset="2"/>
              <a:buChar char="q"/>
              <a:defRPr/>
            </a:pPr>
            <a:r>
              <a:rPr lang="en-US" sz="2000" dirty="0"/>
              <a:t> Remember your role is not to determine their medical related special needs – refer them to Accessibility Services, especially if you are unable to accommodate them with the course delivery method or they require aids or supports</a:t>
            </a:r>
          </a:p>
          <a:p>
            <a:pPr marL="285750" indent="-285750">
              <a:buFont typeface="Wingdings" panose="05000000000000000000" pitchFamily="2" charset="2"/>
              <a:buChar char="q"/>
              <a:defRPr/>
            </a:pPr>
            <a:r>
              <a:rPr lang="en-US" sz="2000" dirty="0"/>
              <a:t> Never blame the student for their disability-related symptoms or </a:t>
            </a:r>
            <a:r>
              <a:rPr lang="en-US" sz="2000" dirty="0" err="1"/>
              <a:t>behaviours</a:t>
            </a:r>
            <a:r>
              <a:rPr lang="en-US" sz="2000" dirty="0"/>
              <a:t>. Do not assume the student can control their symptoms.    </a:t>
            </a:r>
          </a:p>
          <a:p>
            <a:pPr marL="285750" indent="-285750">
              <a:buFont typeface="Wingdings" panose="05000000000000000000" pitchFamily="2" charset="2"/>
              <a:buChar char="q"/>
              <a:defRPr/>
            </a:pPr>
            <a:r>
              <a:rPr lang="en-US" sz="2000" dirty="0"/>
              <a:t> Do not blame or penalize the student for not attending AS sooner. People may self-accommodate, don’t realize they need or can access support, or their medical condition is new or variable </a:t>
            </a:r>
          </a:p>
        </p:txBody>
      </p:sp>
    </p:spTree>
    <p:extLst>
      <p:ext uri="{BB962C8B-B14F-4D97-AF65-F5344CB8AC3E}">
        <p14:creationId xmlns:p14="http://schemas.microsoft.com/office/powerpoint/2010/main" val="257519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FFC678DE-A28A-4250-967C-C97AF7BFE418}"/>
              </a:ext>
            </a:extLst>
          </p:cNvPr>
          <p:cNvSpPr>
            <a:spLocks noGrp="1"/>
          </p:cNvSpPr>
          <p:nvPr>
            <p:ph type="title"/>
          </p:nvPr>
        </p:nvSpPr>
        <p:spPr/>
        <p:txBody>
          <a:bodyPr/>
          <a:lstStyle/>
          <a:p>
            <a:r>
              <a:rPr lang="en-US" altLang="en-US" dirty="0"/>
              <a:t> </a:t>
            </a:r>
          </a:p>
        </p:txBody>
      </p:sp>
      <p:pic>
        <p:nvPicPr>
          <p:cNvPr id="45059" name="Content Placeholder 3">
            <a:extLst>
              <a:ext uri="{FF2B5EF4-FFF2-40B4-BE49-F238E27FC236}">
                <a16:creationId xmlns:a16="http://schemas.microsoft.com/office/drawing/2014/main" id="{8939DE49-6B2A-4B21-A0F6-A9CE91349B1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9588"/>
          </a:xfrm>
        </p:spPr>
      </p:pic>
      <p:sp>
        <p:nvSpPr>
          <p:cNvPr id="2052" name="TextBox 3">
            <a:extLst>
              <a:ext uri="{FF2B5EF4-FFF2-40B4-BE49-F238E27FC236}">
                <a16:creationId xmlns:a16="http://schemas.microsoft.com/office/drawing/2014/main" id="{E01C8DAA-BD75-470E-8377-5D31C1F5A4D0}"/>
              </a:ext>
            </a:extLst>
          </p:cNvPr>
          <p:cNvSpPr txBox="1">
            <a:spLocks noChangeArrowheads="1"/>
          </p:cNvSpPr>
          <p:nvPr/>
        </p:nvSpPr>
        <p:spPr bwMode="auto">
          <a:xfrm>
            <a:off x="2057400" y="1417638"/>
            <a:ext cx="81534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r>
              <a:rPr lang="en-US" altLang="en-US" sz="9600" b="1" dirty="0">
                <a:solidFill>
                  <a:srgbClr val="C00000"/>
                </a:solidFill>
                <a:effectLst>
                  <a:outerShdw blurRad="38100" dist="38100" dir="2700000" algn="tl">
                    <a:srgbClr val="000000">
                      <a:alpha val="43137"/>
                    </a:srgbClr>
                  </a:outerShdw>
                </a:effectLst>
                <a:latin typeface="Arial" charset="0"/>
                <a:cs typeface="Arial" charset="0"/>
              </a:rPr>
              <a:t>QUESTIONS?</a:t>
            </a:r>
          </a:p>
          <a:p>
            <a:pPr algn="ctr" eaLnBrk="1" hangingPunct="1">
              <a:defRPr/>
            </a:pPr>
            <a:r>
              <a:rPr lang="en-US" altLang="en-US" sz="2800" b="1" dirty="0">
                <a:solidFill>
                  <a:srgbClr val="C00000"/>
                </a:solidFill>
                <a:effectLst>
                  <a:outerShdw blurRad="38100" dist="38100" dir="2700000" algn="tl">
                    <a:srgbClr val="000000">
                      <a:alpha val="43137"/>
                    </a:srgbClr>
                  </a:outerShdw>
                </a:effectLst>
                <a:latin typeface="Arial" charset="0"/>
                <a:cs typeface="Arial" charset="0"/>
              </a:rPr>
              <a:t>Stacey Belding, B.A. (Hon.), LL.B.</a:t>
            </a:r>
          </a:p>
          <a:p>
            <a:pPr algn="ctr" eaLnBrk="1" hangingPunct="1">
              <a:defRPr/>
            </a:pPr>
            <a:r>
              <a:rPr lang="en-US" altLang="en-US" sz="2800" b="1" dirty="0">
                <a:solidFill>
                  <a:srgbClr val="C00000"/>
                </a:solidFill>
                <a:effectLst>
                  <a:outerShdw blurRad="38100" dist="38100" dir="2700000" algn="tl">
                    <a:srgbClr val="000000">
                      <a:alpha val="43137"/>
                    </a:srgbClr>
                  </a:outerShdw>
                </a:effectLst>
                <a:latin typeface="Arial" charset="0"/>
                <a:cs typeface="Arial" charset="0"/>
              </a:rPr>
              <a:t>HRDO</a:t>
            </a:r>
          </a:p>
          <a:p>
            <a:pPr algn="ctr" eaLnBrk="1" hangingPunct="1">
              <a:defRPr/>
            </a:pPr>
            <a:r>
              <a:rPr lang="en-US" altLang="en-US" sz="2800" b="1" dirty="0">
                <a:solidFill>
                  <a:srgbClr val="C00000"/>
                </a:solidFill>
                <a:effectLst>
                  <a:outerShdw blurRad="38100" dist="38100" dir="2700000" algn="tl">
                    <a:srgbClr val="000000">
                      <a:alpha val="43137"/>
                    </a:srgbClr>
                  </a:outerShdw>
                </a:effectLst>
                <a:latin typeface="Arial" charset="0"/>
                <a:cs typeface="Arial" charset="0"/>
                <a:hlinkClick r:id="rId3"/>
              </a:rPr>
              <a:t>s.belding@uwinnipeg.ca</a:t>
            </a:r>
            <a:r>
              <a:rPr lang="en-US" altLang="en-US" sz="2800" b="1" dirty="0">
                <a:solidFill>
                  <a:srgbClr val="C00000"/>
                </a:solidFill>
                <a:effectLst>
                  <a:outerShdw blurRad="38100" dist="38100" dir="2700000" algn="tl">
                    <a:srgbClr val="000000">
                      <a:alpha val="43137"/>
                    </a:srgbClr>
                  </a:outerShdw>
                </a:effectLst>
                <a:latin typeface="Arial" charset="0"/>
                <a:cs typeface="Arial" charset="0"/>
              </a:rPr>
              <a:t> </a:t>
            </a:r>
          </a:p>
          <a:p>
            <a:pPr algn="ctr" eaLnBrk="1" hangingPunct="1">
              <a:defRPr/>
            </a:pPr>
            <a:r>
              <a:rPr lang="en-US" altLang="en-US" sz="2800" b="1" dirty="0">
                <a:solidFill>
                  <a:srgbClr val="C00000"/>
                </a:solidFill>
                <a:effectLst>
                  <a:outerShdw blurRad="38100" dist="38100" dir="2700000" algn="tl">
                    <a:srgbClr val="000000">
                      <a:alpha val="43137"/>
                    </a:srgbClr>
                  </a:outerShdw>
                </a:effectLst>
                <a:latin typeface="Arial" charset="0"/>
                <a:cs typeface="Arial" charset="0"/>
              </a:rPr>
              <a:t>(204) 988-7508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wheel(1)">
                                      <p:cBhvr>
                                        <p:cTn id="7" dur="2000"/>
                                        <p:tgtEl>
                                          <p:spTgt spid="20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2052">
                                            <p:txEl>
                                              <p:pRg st="1" end="1"/>
                                            </p:txEl>
                                          </p:spTgt>
                                        </p:tgtEl>
                                        <p:attrNameLst>
                                          <p:attrName>style.visibility</p:attrName>
                                        </p:attrNameLst>
                                      </p:cBhvr>
                                      <p:to>
                                        <p:strVal val="visible"/>
                                      </p:to>
                                    </p:set>
                                    <p:animEffect transition="in" filter="wheel(1)">
                                      <p:cBhvr>
                                        <p:cTn id="12" dur="2000"/>
                                        <p:tgtEl>
                                          <p:spTgt spid="20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2">
                                            <p:txEl>
                                              <p:pRg st="2" end="2"/>
                                            </p:txEl>
                                          </p:spTgt>
                                        </p:tgtEl>
                                        <p:attrNameLst>
                                          <p:attrName>style.visibility</p:attrName>
                                        </p:attrNameLst>
                                      </p:cBhvr>
                                      <p:to>
                                        <p:strVal val="visible"/>
                                      </p:to>
                                    </p:set>
                                    <p:animEffect transition="in" filter="wheel(1)">
                                      <p:cBhvr>
                                        <p:cTn id="17" dur="2000"/>
                                        <p:tgtEl>
                                          <p:spTgt spid="205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2052">
                                            <p:txEl>
                                              <p:pRg st="3" end="3"/>
                                            </p:txEl>
                                          </p:spTgt>
                                        </p:tgtEl>
                                        <p:attrNameLst>
                                          <p:attrName>style.visibility</p:attrName>
                                        </p:attrNameLst>
                                      </p:cBhvr>
                                      <p:to>
                                        <p:strVal val="visible"/>
                                      </p:to>
                                    </p:set>
                                    <p:animEffect transition="in" filter="wheel(1)">
                                      <p:cBhvr>
                                        <p:cTn id="22" dur="2000"/>
                                        <p:tgtEl>
                                          <p:spTgt spid="205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2052">
                                            <p:txEl>
                                              <p:pRg st="4" end="4"/>
                                            </p:txEl>
                                          </p:spTgt>
                                        </p:tgtEl>
                                        <p:attrNameLst>
                                          <p:attrName>style.visibility</p:attrName>
                                        </p:attrNameLst>
                                      </p:cBhvr>
                                      <p:to>
                                        <p:strVal val="visible"/>
                                      </p:to>
                                    </p:set>
                                    <p:animEffect transition="in" filter="wheel(1)">
                                      <p:cBhvr>
                                        <p:cTn id="27" dur="2000"/>
                                        <p:tgtEl>
                                          <p:spTgt spid="20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972EECD-25DA-48A7-B82E-33016DD5F94D}"/>
              </a:ext>
            </a:extLst>
          </p:cNvPr>
          <p:cNvSpPr>
            <a:spLocks noGrp="1"/>
          </p:cNvSpPr>
          <p:nvPr>
            <p:ph type="title"/>
          </p:nvPr>
        </p:nvSpPr>
        <p:spPr>
          <a:xfrm>
            <a:off x="1714982" y="762000"/>
            <a:ext cx="8610600" cy="868362"/>
          </a:xfrm>
          <a:solidFill>
            <a:schemeClr val="accent2">
              <a:lumMod val="40000"/>
              <a:lumOff val="60000"/>
            </a:schemeClr>
          </a:solidFill>
        </p:spPr>
        <p:txBody>
          <a:bodyPr/>
          <a:lstStyle/>
          <a:p>
            <a:pPr>
              <a:defRPr/>
            </a:pPr>
            <a:r>
              <a:rPr lang="en-US" altLang="en-US" sz="4000" b="1" dirty="0">
                <a:solidFill>
                  <a:srgbClr val="C00000"/>
                </a:solidFill>
                <a:latin typeface="Arial" charset="0"/>
                <a:cs typeface="Arial" charset="0"/>
              </a:rPr>
              <a:t>  </a:t>
            </a:r>
            <a:r>
              <a:rPr lang="en-US" altLang="en-US" sz="3200" b="1" dirty="0">
                <a:solidFill>
                  <a:srgbClr val="C00000"/>
                </a:solidFill>
                <a:latin typeface="Arial" charset="0"/>
                <a:cs typeface="Arial" charset="0"/>
              </a:rPr>
              <a:t>What is the Duty to Accommodate?</a:t>
            </a:r>
          </a:p>
        </p:txBody>
      </p:sp>
      <p:sp>
        <p:nvSpPr>
          <p:cNvPr id="2" name="Rectangle 1">
            <a:extLst>
              <a:ext uri="{FF2B5EF4-FFF2-40B4-BE49-F238E27FC236}">
                <a16:creationId xmlns:a16="http://schemas.microsoft.com/office/drawing/2014/main" id="{61241C4C-A8BF-4AED-B0BF-AA6A938D1658}"/>
              </a:ext>
            </a:extLst>
          </p:cNvPr>
          <p:cNvSpPr/>
          <p:nvPr/>
        </p:nvSpPr>
        <p:spPr>
          <a:xfrm>
            <a:off x="914400" y="1371600"/>
            <a:ext cx="9525000" cy="6009337"/>
          </a:xfrm>
          <a:prstGeom prst="rect">
            <a:avLst/>
          </a:prstGeom>
        </p:spPr>
        <p:txBody>
          <a:bodyPr wrap="square">
            <a:spAutoFit/>
          </a:bodyPr>
          <a:lstStyle/>
          <a:p>
            <a:pPr>
              <a:defRPr/>
            </a:pPr>
            <a:endParaRPr lang="en-US" i="1" dirty="0">
              <a:latin typeface="Arial" panose="020B0604020202020204" pitchFamily="34" charset="0"/>
            </a:endParaRPr>
          </a:p>
          <a:p>
            <a:pPr marL="285750" indent="-285750">
              <a:buFont typeface="Wingdings" panose="05000000000000000000" pitchFamily="2" charset="2"/>
              <a:buChar char="Ø"/>
              <a:defRPr/>
            </a:pPr>
            <a:r>
              <a:rPr lang="en-US" dirty="0">
                <a:latin typeface="Arial" panose="020B0604020202020204" pitchFamily="34" charset="0"/>
              </a:rPr>
              <a:t>Under </a:t>
            </a:r>
            <a:r>
              <a:rPr lang="en-US" i="1" dirty="0">
                <a:latin typeface="Arial" panose="020B0604020202020204" pitchFamily="34" charset="0"/>
              </a:rPr>
              <a:t>The Human Rights </a:t>
            </a:r>
            <a:r>
              <a:rPr lang="en-US" dirty="0">
                <a:latin typeface="Arial" panose="020B0604020202020204" pitchFamily="34" charset="0"/>
              </a:rPr>
              <a:t>Code, unreasonable discrimination in services is prohibited</a:t>
            </a:r>
          </a:p>
          <a:p>
            <a:pPr marL="285750" indent="-285750">
              <a:buFont typeface="Wingdings" panose="05000000000000000000" pitchFamily="2" charset="2"/>
              <a:buChar char="Ø"/>
              <a:defRPr/>
            </a:pPr>
            <a:endParaRPr lang="en-US" i="1" dirty="0">
              <a:latin typeface="Arial" panose="020B0604020202020204" pitchFamily="34" charset="0"/>
            </a:endParaRPr>
          </a:p>
          <a:p>
            <a:pPr marL="285750" indent="-285750">
              <a:buFont typeface="Wingdings" panose="05000000000000000000" pitchFamily="2" charset="2"/>
              <a:buChar char="Ø"/>
              <a:defRPr/>
            </a:pPr>
            <a:r>
              <a:rPr lang="en-US" dirty="0">
                <a:latin typeface="Arial" panose="020B0604020202020204" pitchFamily="34" charset="0"/>
              </a:rPr>
              <a:t>Discrimination includes failing to make </a:t>
            </a:r>
            <a:r>
              <a:rPr lang="en-US" b="1" dirty="0">
                <a:latin typeface="Arial" panose="020B0604020202020204" pitchFamily="34" charset="0"/>
              </a:rPr>
              <a:t>reasonable accommodation </a:t>
            </a:r>
            <a:r>
              <a:rPr lang="en-US" dirty="0">
                <a:latin typeface="Arial" panose="020B0604020202020204" pitchFamily="34" charset="0"/>
              </a:rPr>
              <a:t>for the special needs of an individual or group if those needs are based on a </a:t>
            </a:r>
            <a:r>
              <a:rPr lang="en-US" b="1" dirty="0">
                <a:latin typeface="Arial" panose="020B0604020202020204" pitchFamily="34" charset="0"/>
              </a:rPr>
              <a:t>protected characteristic </a:t>
            </a:r>
          </a:p>
          <a:p>
            <a:pPr>
              <a:defRPr/>
            </a:pPr>
            <a:endParaRPr lang="en-US" b="1" dirty="0">
              <a:latin typeface="Arial" panose="020B0604020202020204" pitchFamily="34" charset="0"/>
            </a:endParaRPr>
          </a:p>
          <a:p>
            <a:pPr>
              <a:defRPr/>
            </a:pPr>
            <a:endParaRPr lang="en-US" sz="1050" dirty="0">
              <a:latin typeface="Arial" panose="020B0604020202020204" pitchFamily="34" charset="0"/>
            </a:endParaRPr>
          </a:p>
          <a:p>
            <a:pPr marL="285750" indent="-285750">
              <a:buFont typeface="Wingdings" panose="05000000000000000000" pitchFamily="2" charset="2"/>
              <a:buChar char="Ø"/>
              <a:defRPr/>
            </a:pPr>
            <a:r>
              <a:rPr lang="en-US" dirty="0">
                <a:latin typeface="Arial" panose="020B0604020202020204" pitchFamily="34" charset="0"/>
              </a:rPr>
              <a:t>The duty to accommodate is the obligation to take </a:t>
            </a:r>
            <a:r>
              <a:rPr lang="en-US" b="1" dirty="0">
                <a:latin typeface="Arial" panose="020B0604020202020204" pitchFamily="34" charset="0"/>
              </a:rPr>
              <a:t>special measures</a:t>
            </a:r>
            <a:r>
              <a:rPr lang="en-US" dirty="0">
                <a:latin typeface="Arial" panose="020B0604020202020204" pitchFamily="34" charset="0"/>
              </a:rPr>
              <a:t> to </a:t>
            </a:r>
            <a:r>
              <a:rPr lang="en-US" b="1" dirty="0">
                <a:latin typeface="Arial" panose="020B0604020202020204" pitchFamily="34" charset="0"/>
              </a:rPr>
              <a:t>remove barriers </a:t>
            </a:r>
            <a:r>
              <a:rPr lang="en-US" dirty="0">
                <a:latin typeface="Arial" panose="020B0604020202020204" pitchFamily="34" charset="0"/>
              </a:rPr>
              <a:t>for someone who has a </a:t>
            </a:r>
            <a:r>
              <a:rPr lang="en-US" b="1" dirty="0">
                <a:latin typeface="Arial" panose="020B0604020202020204" pitchFamily="34" charset="0"/>
              </a:rPr>
              <a:t>special need based on a disability </a:t>
            </a:r>
            <a:r>
              <a:rPr lang="en-US" dirty="0">
                <a:latin typeface="Arial" panose="020B0604020202020204" pitchFamily="34" charset="0"/>
              </a:rPr>
              <a:t>or another protected characteristic</a:t>
            </a:r>
          </a:p>
          <a:p>
            <a:pPr>
              <a:defRPr/>
            </a:pPr>
            <a:endParaRPr lang="en-US" dirty="0">
              <a:latin typeface="Arial" panose="020B0604020202020204" pitchFamily="34" charset="0"/>
            </a:endParaRPr>
          </a:p>
          <a:p>
            <a:pPr marL="285750" indent="-285750">
              <a:buFont typeface="Wingdings" panose="05000000000000000000" pitchFamily="2" charset="2"/>
              <a:buChar char="Ø"/>
              <a:defRPr/>
            </a:pPr>
            <a:r>
              <a:rPr lang="en-US" dirty="0">
                <a:latin typeface="Arial" panose="020B0604020202020204" pitchFamily="34" charset="0"/>
              </a:rPr>
              <a:t>Accommodation is meant to help “level the playing field” </a:t>
            </a:r>
          </a:p>
          <a:p>
            <a:pPr marL="285750" indent="-285750">
              <a:buFont typeface="Wingdings" panose="05000000000000000000" pitchFamily="2" charset="2"/>
              <a:buChar char="Ø"/>
              <a:defRPr/>
            </a:pPr>
            <a:endParaRPr lang="en-US" dirty="0">
              <a:latin typeface="Arial" panose="020B0604020202020204" pitchFamily="34" charset="0"/>
            </a:endParaRPr>
          </a:p>
          <a:p>
            <a:pPr marL="285750" indent="-285750">
              <a:buFont typeface="Wingdings" panose="05000000000000000000" pitchFamily="2" charset="2"/>
              <a:buChar char="Ø"/>
              <a:defRPr/>
            </a:pPr>
            <a:r>
              <a:rPr lang="en-US" dirty="0">
                <a:latin typeface="Arial" panose="020B0604020202020204" pitchFamily="34" charset="0"/>
              </a:rPr>
              <a:t>Protected characteristics include those listed in the </a:t>
            </a:r>
            <a:r>
              <a:rPr lang="en-US" i="1" dirty="0">
                <a:latin typeface="Arial" panose="020B0604020202020204" pitchFamily="34" charset="0"/>
              </a:rPr>
              <a:t>Code</a:t>
            </a:r>
            <a:r>
              <a:rPr lang="en-US" dirty="0">
                <a:latin typeface="Arial" panose="020B0604020202020204" pitchFamily="34" charset="0"/>
              </a:rPr>
              <a:t>. For accommodation purposes, usually disability related special needs. Accommodation may also need to be provided for religious beliefs/creed, pregnancy (sex), family status, gender identity, and other characteristics </a:t>
            </a:r>
          </a:p>
          <a:p>
            <a:pPr marL="285750" indent="-285750">
              <a:buFont typeface="Wingdings" panose="05000000000000000000" pitchFamily="2" charset="2"/>
              <a:buChar char="Ø"/>
              <a:defRPr/>
            </a:pPr>
            <a:endParaRPr lang="en-US" dirty="0">
              <a:latin typeface="Arial" panose="020B0604020202020204" pitchFamily="34" charset="0"/>
            </a:endParaRPr>
          </a:p>
          <a:p>
            <a:pPr>
              <a:defRPr/>
            </a:pPr>
            <a:endParaRPr lang="en-US" dirty="0">
              <a:latin typeface="Arial" panose="020B0604020202020204" pitchFamily="34" charset="0"/>
            </a:endParaRPr>
          </a:p>
          <a:p>
            <a:pPr>
              <a:defRPr/>
            </a:pPr>
            <a:r>
              <a:rPr lang="en-US" dirty="0">
                <a:latin typeface="Arial" panose="020B0604020202020204" pitchFamily="34" charset="0"/>
              </a:rPr>
              <a:t>» </a:t>
            </a:r>
            <a:r>
              <a:rPr lang="en-US" i="1" dirty="0">
                <a:latin typeface="Arial" panose="020B0604020202020204" pitchFamily="34" charset="0"/>
              </a:rPr>
              <a:t>For full list of protected characteristics, see Section 9 of The Human Rights Code </a:t>
            </a:r>
          </a:p>
          <a:p>
            <a:pPr>
              <a:defRPr/>
            </a:pPr>
            <a:endParaRPr lang="en-US" sz="1600" i="1" dirty="0">
              <a:latin typeface="Arial" panose="020B0604020202020204" pitchFamily="34" charset="0"/>
            </a:endParaRPr>
          </a:p>
          <a:p>
            <a:pPr>
              <a:defRPr/>
            </a:pPr>
            <a:endParaRPr lang="en-US" sz="1600" i="1"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2C5AC9EE-9F93-41FE-9168-2A4E6E45C105}"/>
              </a:ext>
            </a:extLst>
          </p:cNvPr>
          <p:cNvSpPr>
            <a:spLocks noGrp="1"/>
          </p:cNvSpPr>
          <p:nvPr>
            <p:ph type="title"/>
          </p:nvPr>
        </p:nvSpPr>
        <p:spPr>
          <a:xfrm>
            <a:off x="1524000" y="861220"/>
            <a:ext cx="8610600" cy="868362"/>
          </a:xfrm>
          <a:solidFill>
            <a:schemeClr val="accent2">
              <a:lumMod val="40000"/>
              <a:lumOff val="60000"/>
            </a:schemeClr>
          </a:solidFill>
        </p:spPr>
        <p:txBody>
          <a:bodyPr/>
          <a:lstStyle/>
          <a:p>
            <a:pPr>
              <a:defRPr/>
            </a:pPr>
            <a:r>
              <a:rPr lang="en-US" altLang="en-US" sz="3200" b="1" dirty="0">
                <a:solidFill>
                  <a:srgbClr val="C00000"/>
                </a:solidFill>
                <a:latin typeface="Arial" charset="0"/>
                <a:cs typeface="Arial" charset="0"/>
              </a:rPr>
              <a:t>What is the duty to accommodate? (cont.) </a:t>
            </a:r>
          </a:p>
        </p:txBody>
      </p:sp>
      <p:sp>
        <p:nvSpPr>
          <p:cNvPr id="3" name="Rectangle 2">
            <a:extLst>
              <a:ext uri="{FF2B5EF4-FFF2-40B4-BE49-F238E27FC236}">
                <a16:creationId xmlns:a16="http://schemas.microsoft.com/office/drawing/2014/main" id="{3ED676BA-18C1-4D24-928D-4C2A2C4597AD}"/>
              </a:ext>
            </a:extLst>
          </p:cNvPr>
          <p:cNvSpPr/>
          <p:nvPr/>
        </p:nvSpPr>
        <p:spPr>
          <a:xfrm>
            <a:off x="737886" y="1219200"/>
            <a:ext cx="9906000" cy="6070893"/>
          </a:xfrm>
          <a:prstGeom prst="rect">
            <a:avLst/>
          </a:prstGeom>
        </p:spPr>
        <p:txBody>
          <a:bodyPr wrap="square">
            <a:spAutoFit/>
          </a:bodyPr>
          <a:lstStyle/>
          <a:p>
            <a:pPr>
              <a:defRPr/>
            </a:pPr>
            <a:endParaRPr lang="en-US" sz="1050" dirty="0">
              <a:solidFill>
                <a:srgbClr val="000000"/>
              </a:solidFill>
              <a:latin typeface="Arial" panose="020B0604020202020204" pitchFamily="34" charset="0"/>
            </a:endParaRPr>
          </a:p>
          <a:p>
            <a:pPr marL="285750" indent="-285750">
              <a:buFont typeface="Wingdings" panose="05000000000000000000" pitchFamily="2" charset="2"/>
              <a:buChar char="Ø"/>
              <a:defRPr/>
            </a:pPr>
            <a:endParaRPr lang="en-US" dirty="0">
              <a:latin typeface="Arial" panose="020B0604020202020204" pitchFamily="34" charset="0"/>
            </a:endParaRPr>
          </a:p>
          <a:p>
            <a:pPr marL="285750" indent="-285750">
              <a:buFont typeface="Wingdings" panose="05000000000000000000" pitchFamily="2" charset="2"/>
              <a:buChar char="Ø"/>
              <a:defRPr/>
            </a:pPr>
            <a:r>
              <a:rPr lang="en-US" dirty="0">
                <a:latin typeface="Arial" panose="020B0604020202020204" pitchFamily="34" charset="0"/>
              </a:rPr>
              <a:t>Disability related accommodation examples include adaptive software (screen reader, speech to text, </a:t>
            </a:r>
            <a:r>
              <a:rPr lang="en-US" dirty="0" err="1">
                <a:latin typeface="Arial" panose="020B0604020202020204" pitchFamily="34" charset="0"/>
              </a:rPr>
              <a:t>etc</a:t>
            </a:r>
            <a:r>
              <a:rPr lang="en-US" dirty="0">
                <a:latin typeface="Arial" panose="020B0604020202020204" pitchFamily="34" charset="0"/>
              </a:rPr>
              <a:t>), accessible washroom, extra time to write an exam, note taker for class, extensions for assignments, additional breaks, allowing someone to eat in class, etc. </a:t>
            </a:r>
          </a:p>
          <a:p>
            <a:pPr marL="285750" indent="-285750">
              <a:buFont typeface="Wingdings" panose="05000000000000000000" pitchFamily="2" charset="2"/>
              <a:buChar char="Ø"/>
              <a:defRPr/>
            </a:pPr>
            <a:endParaRPr lang="en-US" dirty="0">
              <a:latin typeface="Arial" panose="020B0604020202020204" pitchFamily="34" charset="0"/>
            </a:endParaRPr>
          </a:p>
          <a:p>
            <a:pPr marL="285750" indent="-285750">
              <a:buFont typeface="Wingdings" panose="05000000000000000000" pitchFamily="2" charset="2"/>
              <a:buChar char="Ø"/>
              <a:defRPr/>
            </a:pPr>
            <a:r>
              <a:rPr lang="en-US" dirty="0">
                <a:latin typeface="Arial" panose="020B0604020202020204" pitchFamily="34" charset="0"/>
              </a:rPr>
              <a:t>Non-disability related examples include allowing someone time off to observe religious holiday or for religious practices, time off for medical appointments related to pregnancy, rescheduling exam due to child care issues, using someone’s correct gender affirming name and pronouns in class and in any communications</a:t>
            </a:r>
          </a:p>
          <a:p>
            <a:pPr>
              <a:defRPr/>
            </a:pPr>
            <a:endParaRPr lang="en-US" dirty="0">
              <a:latin typeface="Arial" panose="020B0604020202020204" pitchFamily="34" charset="0"/>
            </a:endParaRPr>
          </a:p>
          <a:p>
            <a:pPr marL="285750" indent="-285750">
              <a:buFont typeface="Courier New" panose="02070309020205020404" pitchFamily="49" charset="0"/>
              <a:buChar char="o"/>
              <a:defRPr/>
            </a:pPr>
            <a:r>
              <a:rPr lang="en-US" dirty="0">
                <a:latin typeface="Arial" panose="020B0604020202020204" pitchFamily="34" charset="0"/>
              </a:rPr>
              <a:t>Ideally process or service itself is not discriminatory – not scheduling events or exams on religious holidays, universal instruction and design, wider aisles and other physical accessibility, materials presented in different formats and with captioning, etc.</a:t>
            </a:r>
          </a:p>
          <a:p>
            <a:pPr marL="285750" indent="-285750">
              <a:buFont typeface="Wingdings" panose="05000000000000000000" pitchFamily="2" charset="2"/>
              <a:buChar char="Ø"/>
              <a:defRPr/>
            </a:pPr>
            <a:endParaRPr lang="en-US" dirty="0">
              <a:latin typeface="Arial" panose="020B0604020202020204" pitchFamily="34" charset="0"/>
            </a:endParaRPr>
          </a:p>
          <a:p>
            <a:pPr marL="285750" indent="-285750">
              <a:buFont typeface="Wingdings" panose="05000000000000000000" pitchFamily="2" charset="2"/>
              <a:buChar char="Ø"/>
              <a:defRPr/>
            </a:pPr>
            <a:r>
              <a:rPr lang="en-US" dirty="0">
                <a:latin typeface="Arial" panose="020B0604020202020204" pitchFamily="34" charset="0"/>
              </a:rPr>
              <a:t>Accommodation must be provided to the point of </a:t>
            </a:r>
            <a:r>
              <a:rPr lang="en-US" b="1" dirty="0">
                <a:latin typeface="Arial" panose="020B0604020202020204" pitchFamily="34" charset="0"/>
              </a:rPr>
              <a:t>undue hardship. </a:t>
            </a:r>
            <a:r>
              <a:rPr lang="en-US" dirty="0">
                <a:latin typeface="Arial" panose="020B0604020202020204" pitchFamily="34" charset="0"/>
              </a:rPr>
              <a:t>Some hardship on the institution is considered ok. </a:t>
            </a:r>
          </a:p>
          <a:p>
            <a:pPr>
              <a:defRPr/>
            </a:pPr>
            <a:endParaRPr lang="en-US" dirty="0">
              <a:latin typeface="Arial" panose="020B0604020202020204" pitchFamily="34" charset="0"/>
            </a:endParaRPr>
          </a:p>
          <a:p>
            <a:pPr marL="285750" indent="-285750">
              <a:buFont typeface="Wingdings" panose="05000000000000000000" pitchFamily="2" charset="2"/>
              <a:buChar char="Ø"/>
              <a:defRPr/>
            </a:pPr>
            <a:r>
              <a:rPr lang="en-US" dirty="0">
                <a:latin typeface="Arial" panose="020B0604020202020204" pitchFamily="34" charset="0"/>
              </a:rPr>
              <a:t>Reasonable accommodation requires an adequate process, as well as substantive accommodation. Need not be preferred accommodation. </a:t>
            </a:r>
          </a:p>
          <a:p>
            <a:pPr marL="285750" indent="-285750">
              <a:buFont typeface="Wingdings" panose="05000000000000000000" pitchFamily="2" charset="2"/>
              <a:buChar char="Ø"/>
              <a:defRPr/>
            </a:pPr>
            <a:endParaRPr lang="en-US" dirty="0">
              <a:latin typeface="Arial" panose="020B0604020202020204" pitchFamily="34" charset="0"/>
            </a:endParaRPr>
          </a:p>
          <a:p>
            <a:pP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2C5AC9EE-9F93-41FE-9168-2A4E6E45C105}"/>
              </a:ext>
            </a:extLst>
          </p:cNvPr>
          <p:cNvSpPr>
            <a:spLocks noGrp="1"/>
          </p:cNvSpPr>
          <p:nvPr>
            <p:ph type="title"/>
          </p:nvPr>
        </p:nvSpPr>
        <p:spPr>
          <a:xfrm>
            <a:off x="2819400" y="533400"/>
            <a:ext cx="8991600" cy="868362"/>
          </a:xfrm>
          <a:solidFill>
            <a:schemeClr val="accent2">
              <a:lumMod val="40000"/>
              <a:lumOff val="60000"/>
            </a:schemeClr>
          </a:solidFill>
        </p:spPr>
        <p:txBody>
          <a:bodyPr/>
          <a:lstStyle/>
          <a:p>
            <a:pPr>
              <a:defRPr/>
            </a:pPr>
            <a:r>
              <a:rPr lang="en-US" altLang="en-US" sz="3200" b="1" dirty="0">
                <a:solidFill>
                  <a:srgbClr val="C00000"/>
                </a:solidFill>
                <a:latin typeface="Arial" charset="0"/>
                <a:cs typeface="Arial" charset="0"/>
              </a:rPr>
              <a:t>How is the duty triggered? </a:t>
            </a:r>
          </a:p>
        </p:txBody>
      </p:sp>
      <p:sp>
        <p:nvSpPr>
          <p:cNvPr id="3" name="Rectangle 2">
            <a:extLst>
              <a:ext uri="{FF2B5EF4-FFF2-40B4-BE49-F238E27FC236}">
                <a16:creationId xmlns:a16="http://schemas.microsoft.com/office/drawing/2014/main" id="{3ED676BA-18C1-4D24-928D-4C2A2C4597AD}"/>
              </a:ext>
            </a:extLst>
          </p:cNvPr>
          <p:cNvSpPr/>
          <p:nvPr/>
        </p:nvSpPr>
        <p:spPr>
          <a:xfrm>
            <a:off x="914400" y="1139099"/>
            <a:ext cx="9906000" cy="5432256"/>
          </a:xfrm>
          <a:prstGeom prst="rect">
            <a:avLst/>
          </a:prstGeom>
        </p:spPr>
        <p:txBody>
          <a:bodyPr wrap="square">
            <a:spAutoFit/>
          </a:bodyPr>
          <a:lstStyle/>
          <a:p>
            <a:pPr>
              <a:defRPr/>
            </a:pPr>
            <a:endParaRPr lang="en-US" sz="1050" dirty="0">
              <a:solidFill>
                <a:srgbClr val="000000"/>
              </a:solidFill>
              <a:latin typeface="Arial" panose="020B0604020202020204" pitchFamily="34" charset="0"/>
            </a:endParaRPr>
          </a:p>
          <a:p>
            <a:pPr>
              <a:defRPr/>
            </a:pPr>
            <a:endParaRPr lang="en-US" sz="1050" dirty="0">
              <a:latin typeface="Arial" panose="020B0604020202020204" pitchFamily="34" charset="0"/>
            </a:endParaRPr>
          </a:p>
          <a:p>
            <a:pPr marL="285750" indent="-285750">
              <a:buFont typeface="Wingdings" panose="05000000000000000000" pitchFamily="2" charset="2"/>
              <a:buChar char="Ø"/>
              <a:defRPr/>
            </a:pPr>
            <a:r>
              <a:rPr lang="en-US" dirty="0">
                <a:latin typeface="Arial" panose="020B0604020202020204" pitchFamily="34" charset="0"/>
              </a:rPr>
              <a:t>Usually the student seeking accommodation must identify the need for accommodation, which puts onus on service provider to engage in process</a:t>
            </a:r>
          </a:p>
          <a:p>
            <a:pPr>
              <a:defRPr/>
            </a:pPr>
            <a:endParaRPr lang="en-US" dirty="0">
              <a:latin typeface="Arial" panose="020B0604020202020204" pitchFamily="34" charset="0"/>
            </a:endParaRPr>
          </a:p>
          <a:p>
            <a:pPr marL="285750" indent="-285750">
              <a:buFont typeface="Courier New" panose="02070309020205020404" pitchFamily="49" charset="0"/>
              <a:buChar char="o"/>
              <a:defRPr/>
            </a:pPr>
            <a:r>
              <a:rPr lang="en-US" dirty="0">
                <a:latin typeface="Arial" panose="020B0604020202020204" pitchFamily="34" charset="0"/>
              </a:rPr>
              <a:t>If requested, student must generally provide reasonable evidence substantiating or clarifying the need and cooperate in process (answering questions about limitations and prognosis, acceptable accommodations, etc.). Where student’s need is disability-related, generally handled by Accessibility Services.  </a:t>
            </a:r>
          </a:p>
          <a:p>
            <a:pPr marL="285750" indent="-285750">
              <a:buFont typeface="Wingdings" panose="05000000000000000000" pitchFamily="2" charset="2"/>
              <a:buChar char="Ø"/>
              <a:defRPr/>
            </a:pPr>
            <a:endParaRPr lang="en-US" dirty="0">
              <a:latin typeface="Arial" panose="020B0604020202020204" pitchFamily="34" charset="0"/>
            </a:endParaRPr>
          </a:p>
          <a:p>
            <a:pPr marL="285750" indent="-285750">
              <a:buFont typeface="Wingdings" panose="05000000000000000000" pitchFamily="2" charset="2"/>
              <a:buChar char="Ø"/>
              <a:defRPr/>
            </a:pPr>
            <a:r>
              <a:rPr lang="en-US" dirty="0">
                <a:latin typeface="Arial" panose="020B0604020202020204" pitchFamily="34" charset="0"/>
              </a:rPr>
              <a:t>If a service provider knows the person may need an accommodation, they have a duty to inquire even if not requested. Most often arises in cases of mental health or addictions, due to stigma or denial, or the person is unaware that they can seek accommodation. In some cases, it may be found that the service provider “ought to have known”.</a:t>
            </a:r>
          </a:p>
          <a:p>
            <a:pPr marL="285750" indent="-285750">
              <a:buFont typeface="Wingdings" panose="05000000000000000000" pitchFamily="2" charset="2"/>
              <a:buChar char="Ø"/>
              <a:defRPr/>
            </a:pPr>
            <a:endParaRPr lang="en-US" dirty="0">
              <a:latin typeface="Arial" panose="020B0604020202020204" pitchFamily="34" charset="0"/>
            </a:endParaRPr>
          </a:p>
          <a:p>
            <a:pPr marL="285750" indent="-285750">
              <a:buFont typeface="Wingdings" panose="05000000000000000000" pitchFamily="2" charset="2"/>
              <a:buChar char="Ø"/>
              <a:defRPr/>
            </a:pPr>
            <a:r>
              <a:rPr lang="en-US" dirty="0">
                <a:latin typeface="Arial" panose="020B0604020202020204" pitchFamily="34" charset="0"/>
                <a:cs typeface="Arial" panose="020B0604020202020204" pitchFamily="34" charset="0"/>
              </a:rPr>
              <a:t>When ought the service provider to know (and thus inquire)? Very poor performance (esp. where uncharacteristic), behaving in a very unusual or uncharacteristic manner, awareness of certain circumstances (recent return from medical leave, seeing a psychologist, etc.). Mainly arises in employment context.  </a:t>
            </a:r>
          </a:p>
          <a:p>
            <a:pPr marL="285750" indent="-285750">
              <a:buFont typeface="Wingdings" panose="05000000000000000000" pitchFamily="2" charset="2"/>
              <a:buChar char="Ø"/>
              <a:defRPr/>
            </a:pPr>
            <a:endParaRPr lang="en-US" sz="2000" b="1" dirty="0"/>
          </a:p>
        </p:txBody>
      </p:sp>
    </p:spTree>
    <p:extLst>
      <p:ext uri="{BB962C8B-B14F-4D97-AF65-F5344CB8AC3E}">
        <p14:creationId xmlns:p14="http://schemas.microsoft.com/office/powerpoint/2010/main" val="371620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2C5AC9EE-9F93-41FE-9168-2A4E6E45C105}"/>
              </a:ext>
            </a:extLst>
          </p:cNvPr>
          <p:cNvSpPr>
            <a:spLocks noGrp="1"/>
          </p:cNvSpPr>
          <p:nvPr>
            <p:ph type="title"/>
          </p:nvPr>
        </p:nvSpPr>
        <p:spPr>
          <a:xfrm>
            <a:off x="1524000" y="762000"/>
            <a:ext cx="10210800" cy="868362"/>
          </a:xfrm>
          <a:solidFill>
            <a:schemeClr val="accent2">
              <a:lumMod val="40000"/>
              <a:lumOff val="60000"/>
            </a:schemeClr>
          </a:solidFill>
        </p:spPr>
        <p:txBody>
          <a:bodyPr/>
          <a:lstStyle/>
          <a:p>
            <a:pPr>
              <a:defRPr/>
            </a:pPr>
            <a:br>
              <a:rPr lang="en-US" altLang="en-US" sz="3200" b="1" dirty="0">
                <a:solidFill>
                  <a:srgbClr val="C00000"/>
                </a:solidFill>
                <a:latin typeface="Arial" charset="0"/>
                <a:cs typeface="Arial" charset="0"/>
              </a:rPr>
            </a:br>
            <a:r>
              <a:rPr lang="en-US" altLang="en-US" sz="3200" b="1" dirty="0">
                <a:solidFill>
                  <a:srgbClr val="C00000"/>
                </a:solidFill>
                <a:latin typeface="Arial" charset="0"/>
                <a:cs typeface="Arial" charset="0"/>
              </a:rPr>
              <a:t>What is the test for reasonable accommodation?</a:t>
            </a:r>
            <a:br>
              <a:rPr lang="en-US" altLang="en-US" sz="3200" b="1" dirty="0">
                <a:solidFill>
                  <a:srgbClr val="C00000"/>
                </a:solidFill>
                <a:latin typeface="Arial" charset="0"/>
                <a:cs typeface="Arial" charset="0"/>
              </a:rPr>
            </a:br>
            <a:br>
              <a:rPr lang="en-US" altLang="en-US" sz="3200" dirty="0"/>
            </a:br>
            <a:r>
              <a:rPr lang="en-US" altLang="en-US" sz="2400" dirty="0">
                <a:latin typeface="Arial" panose="020B0604020202020204" pitchFamily="34" charset="0"/>
                <a:cs typeface="Arial" panose="020B0604020202020204" pitchFamily="34" charset="0"/>
              </a:rPr>
              <a:t>1. </a:t>
            </a:r>
            <a:r>
              <a:rPr lang="en-US" altLang="en-US" sz="2400" b="1" dirty="0">
                <a:latin typeface="Arial" panose="020B0604020202020204" pitchFamily="34" charset="0"/>
                <a:cs typeface="Arial" panose="020B0604020202020204" pitchFamily="34" charset="0"/>
              </a:rPr>
              <a:t>Procedure </a:t>
            </a:r>
            <a:r>
              <a:rPr lang="en-US" sz="2400" dirty="0">
                <a:latin typeface="Arial" panose="020B0604020202020204" pitchFamily="34" charset="0"/>
                <a:cs typeface="Arial" panose="020B0604020202020204" pitchFamily="34" charset="0"/>
              </a:rPr>
              <a:t>employed to assess the issue of accommodation.  In particular, what steps were taken to search for and consider options for accommodation.   </a:t>
            </a:r>
            <a:br>
              <a:rPr lang="en-US" sz="24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2. The </a:t>
            </a:r>
            <a:r>
              <a:rPr lang="en-US" sz="2400" b="1" dirty="0">
                <a:latin typeface="Arial" panose="020B0604020202020204" pitchFamily="34" charset="0"/>
                <a:cs typeface="Arial" panose="020B0604020202020204" pitchFamily="34" charset="0"/>
              </a:rPr>
              <a:t>substance</a:t>
            </a:r>
            <a:r>
              <a:rPr lang="en-US" sz="2400" dirty="0">
                <a:latin typeface="Arial" panose="020B0604020202020204" pitchFamily="34" charset="0"/>
                <a:cs typeface="Arial" panose="020B0604020202020204" pitchFamily="34" charset="0"/>
              </a:rPr>
              <a:t> of the accommodation offered to an individual.  Some examples of reasonable accommodation of disability are (these examples are not exhaustive):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making buildings, facilities, workstations and services accessible to persons with physical disabilities through, for example, structural changes, or the provision of and modification to equipment and other devices;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 making employment and services available to persons with disabilities by altering existing practices or procedures, or adopting new practices or procedures;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US" altLang="en-US" sz="2000" b="1" dirty="0">
              <a:solidFill>
                <a:srgbClr val="C0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ED676BA-18C1-4D24-928D-4C2A2C4597AD}"/>
              </a:ext>
            </a:extLst>
          </p:cNvPr>
          <p:cNvSpPr/>
          <p:nvPr/>
        </p:nvSpPr>
        <p:spPr>
          <a:xfrm>
            <a:off x="1981200" y="1295401"/>
            <a:ext cx="8305800" cy="807913"/>
          </a:xfrm>
          <a:prstGeom prst="rect">
            <a:avLst/>
          </a:prstGeom>
        </p:spPr>
        <p:txBody>
          <a:bodyPr>
            <a:spAutoFit/>
          </a:bodyPr>
          <a:lstStyle/>
          <a:p>
            <a:pPr>
              <a:defRPr/>
            </a:pPr>
            <a:endParaRPr lang="en-US" sz="1050" dirty="0">
              <a:solidFill>
                <a:srgbClr val="000000"/>
              </a:solidFill>
              <a:latin typeface="Arial" panose="020B0604020202020204" pitchFamily="34" charset="0"/>
            </a:endParaRPr>
          </a:p>
          <a:p>
            <a:pPr>
              <a:defRPr/>
            </a:pPr>
            <a:endParaRPr lang="en-GB" i="1" dirty="0"/>
          </a:p>
          <a:p>
            <a:pPr>
              <a:defRPr/>
            </a:pPr>
            <a:endParaRPr lang="en-US" dirty="0"/>
          </a:p>
        </p:txBody>
      </p:sp>
    </p:spTree>
    <p:extLst>
      <p:ext uri="{BB962C8B-B14F-4D97-AF65-F5344CB8AC3E}">
        <p14:creationId xmlns:p14="http://schemas.microsoft.com/office/powerpoint/2010/main" val="104409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2C5AC9EE-9F93-41FE-9168-2A4E6E45C105}"/>
              </a:ext>
            </a:extLst>
          </p:cNvPr>
          <p:cNvSpPr>
            <a:spLocks noGrp="1"/>
          </p:cNvSpPr>
          <p:nvPr>
            <p:ph type="title"/>
          </p:nvPr>
        </p:nvSpPr>
        <p:spPr>
          <a:xfrm>
            <a:off x="1066800" y="990600"/>
            <a:ext cx="10210800" cy="868362"/>
          </a:xfrm>
          <a:solidFill>
            <a:schemeClr val="accent2">
              <a:lumMod val="40000"/>
              <a:lumOff val="60000"/>
            </a:schemeClr>
          </a:solidFill>
        </p:spPr>
        <p:txBody>
          <a:bodyPr/>
          <a:lstStyle/>
          <a:p>
            <a:pPr>
              <a:defRPr/>
            </a:pPr>
            <a:r>
              <a:rPr lang="en-US" altLang="en-US" sz="3200" b="1" dirty="0">
                <a:solidFill>
                  <a:srgbClr val="C00000"/>
                </a:solidFill>
                <a:latin typeface="Arial" charset="0"/>
                <a:cs typeface="Arial" charset="0"/>
              </a:rPr>
              <a:t>What is the test for reasonable accommodation?</a:t>
            </a:r>
            <a:br>
              <a:rPr lang="en-US" altLang="en-US" sz="3200" b="1" dirty="0">
                <a:solidFill>
                  <a:srgbClr val="C00000"/>
                </a:solidFill>
                <a:latin typeface="Arial" charset="0"/>
                <a:cs typeface="Arial" charset="0"/>
              </a:rPr>
            </a:br>
            <a:endParaRPr lang="en-US" altLang="en-US" sz="2400" b="1" dirty="0">
              <a:solidFill>
                <a:srgbClr val="C00000"/>
              </a:solidFill>
              <a:latin typeface="+mn-lt"/>
              <a:cs typeface="Arial" charset="0"/>
            </a:endParaRPr>
          </a:p>
        </p:txBody>
      </p:sp>
      <p:sp>
        <p:nvSpPr>
          <p:cNvPr id="3" name="Rectangle 2">
            <a:extLst>
              <a:ext uri="{FF2B5EF4-FFF2-40B4-BE49-F238E27FC236}">
                <a16:creationId xmlns:a16="http://schemas.microsoft.com/office/drawing/2014/main" id="{3ED676BA-18C1-4D24-928D-4C2A2C4597AD}"/>
              </a:ext>
            </a:extLst>
          </p:cNvPr>
          <p:cNvSpPr/>
          <p:nvPr/>
        </p:nvSpPr>
        <p:spPr>
          <a:xfrm>
            <a:off x="1981200" y="1295401"/>
            <a:ext cx="8305800" cy="807913"/>
          </a:xfrm>
          <a:prstGeom prst="rect">
            <a:avLst/>
          </a:prstGeom>
        </p:spPr>
        <p:txBody>
          <a:bodyPr>
            <a:spAutoFit/>
          </a:bodyPr>
          <a:lstStyle/>
          <a:p>
            <a:pPr>
              <a:defRPr/>
            </a:pPr>
            <a:endParaRPr lang="en-US" sz="1050" dirty="0">
              <a:solidFill>
                <a:srgbClr val="000000"/>
              </a:solidFill>
              <a:latin typeface="Arial" panose="020B0604020202020204" pitchFamily="34" charset="0"/>
            </a:endParaRPr>
          </a:p>
          <a:p>
            <a:pPr>
              <a:defRPr/>
            </a:pPr>
            <a:endParaRPr lang="en-GB" i="1" dirty="0"/>
          </a:p>
          <a:p>
            <a:pPr>
              <a:defRPr/>
            </a:pPr>
            <a:endParaRPr lang="en-US" dirty="0"/>
          </a:p>
        </p:txBody>
      </p:sp>
      <p:sp>
        <p:nvSpPr>
          <p:cNvPr id="2" name="Rectangle 1"/>
          <p:cNvSpPr/>
          <p:nvPr/>
        </p:nvSpPr>
        <p:spPr>
          <a:xfrm>
            <a:off x="1219200" y="1524000"/>
            <a:ext cx="9220200" cy="4893647"/>
          </a:xfrm>
          <a:prstGeom prst="rect">
            <a:avLst/>
          </a:prstGeom>
        </p:spPr>
        <p:txBody>
          <a:bodyPr wrap="square">
            <a:spAutoFit/>
          </a:bodyPr>
          <a:lstStyle/>
          <a:p>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3. The duty to reasonably accommodate does not extend so far as to cause </a:t>
            </a:r>
            <a:r>
              <a:rPr lang="en-US" sz="2400" b="1" dirty="0">
                <a:latin typeface="Arial" panose="020B0604020202020204" pitchFamily="34" charset="0"/>
                <a:cs typeface="Arial" panose="020B0604020202020204" pitchFamily="34" charset="0"/>
              </a:rPr>
              <a:t>undue hardship </a:t>
            </a:r>
            <a:r>
              <a:rPr lang="en-US" sz="2400" dirty="0">
                <a:latin typeface="Arial" panose="020B0604020202020204" pitchFamily="34" charset="0"/>
                <a:cs typeface="Arial" panose="020B0604020202020204" pitchFamily="34" charset="0"/>
              </a:rPr>
              <a:t>to the person responsible for the activity or undertaking at issue.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burden of proving that undue hardship renders the accommodation unreasonable rests with the Respondent (service provider).  To meet that burden, the Respondent must provide actual evidence that undue hardship exists rather than relying on anecdotal or impressionistic assumptions. </a:t>
            </a:r>
          </a:p>
          <a:p>
            <a:endParaRPr lang="en-US" sz="2400" dirty="0">
              <a:latin typeface="Arial" panose="020B0604020202020204" pitchFamily="34" charset="0"/>
              <a:cs typeface="Arial" panose="020B0604020202020204" pitchFamily="34" charset="0"/>
            </a:endParaRPr>
          </a:p>
          <a:p>
            <a:br>
              <a:rPr lang="en-US" sz="2400" dirty="0"/>
            </a:br>
            <a:endParaRPr lang="en-US" sz="2400" dirty="0"/>
          </a:p>
        </p:txBody>
      </p:sp>
    </p:spTree>
    <p:extLst>
      <p:ext uri="{BB962C8B-B14F-4D97-AF65-F5344CB8AC3E}">
        <p14:creationId xmlns:p14="http://schemas.microsoft.com/office/powerpoint/2010/main" val="84972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2C5AC9EE-9F93-41FE-9168-2A4E6E45C105}"/>
              </a:ext>
            </a:extLst>
          </p:cNvPr>
          <p:cNvSpPr>
            <a:spLocks noGrp="1"/>
          </p:cNvSpPr>
          <p:nvPr>
            <p:ph type="title"/>
          </p:nvPr>
        </p:nvSpPr>
        <p:spPr>
          <a:xfrm>
            <a:off x="2895600" y="533400"/>
            <a:ext cx="10210800" cy="868362"/>
          </a:xfrm>
          <a:solidFill>
            <a:schemeClr val="accent2">
              <a:lumMod val="40000"/>
              <a:lumOff val="60000"/>
            </a:schemeClr>
          </a:solidFill>
        </p:spPr>
        <p:txBody>
          <a:bodyPr/>
          <a:lstStyle/>
          <a:p>
            <a:pPr>
              <a:defRPr/>
            </a:pPr>
            <a:r>
              <a:rPr lang="en-US" altLang="en-US" sz="3200" b="1" dirty="0">
                <a:solidFill>
                  <a:srgbClr val="C00000"/>
                </a:solidFill>
                <a:latin typeface="Arial" charset="0"/>
                <a:cs typeface="Arial" charset="0"/>
              </a:rPr>
              <a:t>What is undue hardship?</a:t>
            </a:r>
            <a:endParaRPr lang="en-US" altLang="en-US" sz="2400" b="1" dirty="0">
              <a:solidFill>
                <a:srgbClr val="C00000"/>
              </a:solidFill>
              <a:latin typeface="+mn-lt"/>
              <a:cs typeface="Arial" charset="0"/>
            </a:endParaRPr>
          </a:p>
        </p:txBody>
      </p:sp>
      <p:sp>
        <p:nvSpPr>
          <p:cNvPr id="3" name="Rectangle 2">
            <a:extLst>
              <a:ext uri="{FF2B5EF4-FFF2-40B4-BE49-F238E27FC236}">
                <a16:creationId xmlns:a16="http://schemas.microsoft.com/office/drawing/2014/main" id="{3ED676BA-18C1-4D24-928D-4C2A2C4597AD}"/>
              </a:ext>
            </a:extLst>
          </p:cNvPr>
          <p:cNvSpPr/>
          <p:nvPr/>
        </p:nvSpPr>
        <p:spPr>
          <a:xfrm>
            <a:off x="1981200" y="1295401"/>
            <a:ext cx="8305800" cy="807913"/>
          </a:xfrm>
          <a:prstGeom prst="rect">
            <a:avLst/>
          </a:prstGeom>
        </p:spPr>
        <p:txBody>
          <a:bodyPr>
            <a:spAutoFit/>
          </a:bodyPr>
          <a:lstStyle/>
          <a:p>
            <a:pPr>
              <a:defRPr/>
            </a:pPr>
            <a:endParaRPr lang="en-US" sz="1050" dirty="0">
              <a:solidFill>
                <a:srgbClr val="000000"/>
              </a:solidFill>
              <a:latin typeface="Arial" panose="020B0604020202020204" pitchFamily="34" charset="0"/>
            </a:endParaRPr>
          </a:p>
          <a:p>
            <a:pPr>
              <a:defRPr/>
            </a:pPr>
            <a:endParaRPr lang="en-GB" i="1" dirty="0"/>
          </a:p>
          <a:p>
            <a:pPr>
              <a:defRPr/>
            </a:pPr>
            <a:endParaRPr lang="en-US" dirty="0"/>
          </a:p>
        </p:txBody>
      </p:sp>
      <p:sp>
        <p:nvSpPr>
          <p:cNvPr id="2" name="Rectangle 1"/>
          <p:cNvSpPr/>
          <p:nvPr/>
        </p:nvSpPr>
        <p:spPr>
          <a:xfrm>
            <a:off x="914400" y="1308464"/>
            <a:ext cx="10134600" cy="6001643"/>
          </a:xfrm>
          <a:prstGeom prst="rect">
            <a:avLst/>
          </a:prstGeom>
        </p:spPr>
        <p:txBody>
          <a:bodyPr wrap="square">
            <a:spAutoFit/>
          </a:bodyPr>
          <a:lstStyle/>
          <a:p>
            <a:pPr marL="342900" indent="-342900">
              <a:buFont typeface="Arial" panose="020B0604020202020204" pitchFamily="34" charset="0"/>
              <a:buChar char="•"/>
            </a:pPr>
            <a:r>
              <a:rPr lang="en-US" sz="2400" dirty="0"/>
              <a:t>Generally, undue hardship is based on cost or health and safety. Not employee morale, or inconvenience.</a:t>
            </a:r>
            <a:r>
              <a:rPr lang="en-US" sz="2400" b="1" dirty="0"/>
              <a:t> The vast majority of accommodations are not expensive nor are they unsafe or difficult to implement.</a:t>
            </a:r>
            <a:endParaRPr lang="en-US" sz="2400" dirty="0"/>
          </a:p>
          <a:p>
            <a:pPr marL="342900" indent="-342900">
              <a:buFont typeface="Arial" panose="020B0604020202020204" pitchFamily="34" charset="0"/>
              <a:buChar char="•"/>
            </a:pPr>
            <a:r>
              <a:rPr lang="en-US" sz="2400" dirty="0"/>
              <a:t>Objective evidence is required (financial statements, invoices, </a:t>
            </a:r>
            <a:r>
              <a:rPr lang="en-US" sz="2400" dirty="0" err="1"/>
              <a:t>etc</a:t>
            </a:r>
            <a:r>
              <a:rPr lang="en-US" sz="2400" dirty="0"/>
              <a:t>)</a:t>
            </a:r>
          </a:p>
          <a:p>
            <a:pPr marL="342900" indent="-342900">
              <a:buFont typeface="Arial" panose="020B0604020202020204" pitchFamily="34" charset="0"/>
              <a:buChar char="•"/>
            </a:pPr>
            <a:r>
              <a:rPr lang="en-US" sz="2400" dirty="0"/>
              <a:t>Cost is considered at institutional/business level, not unit (i.e.: if accommodation budget exceeded, look elsewhere)</a:t>
            </a:r>
          </a:p>
          <a:p>
            <a:pPr marL="342900" indent="-342900">
              <a:buFont typeface="Arial" panose="020B0604020202020204" pitchFamily="34" charset="0"/>
              <a:buChar char="•"/>
            </a:pPr>
            <a:r>
              <a:rPr lang="en-US" sz="2400" dirty="0"/>
              <a:t>Consider outside sources of funding (both Respondent and Complainant), such as government assistance/programs, non-profit funders, </a:t>
            </a:r>
            <a:r>
              <a:rPr lang="en-US" sz="2400" dirty="0" err="1"/>
              <a:t>etc</a:t>
            </a:r>
            <a:endParaRPr lang="en-US" sz="2400" dirty="0"/>
          </a:p>
          <a:p>
            <a:pPr marL="342900" indent="-342900">
              <a:buFont typeface="Arial" panose="020B0604020202020204" pitchFamily="34" charset="0"/>
              <a:buChar char="•"/>
            </a:pPr>
            <a:r>
              <a:rPr lang="en-US" sz="2400" dirty="0"/>
              <a:t>Health and safety risks - consider:</a:t>
            </a:r>
          </a:p>
          <a:p>
            <a:endParaRPr lang="en-US" sz="2000" dirty="0"/>
          </a:p>
          <a:p>
            <a:pPr marL="342900" indent="-342900">
              <a:buFont typeface="Wingdings" panose="05000000000000000000" pitchFamily="2" charset="2"/>
              <a:buChar char="Ø"/>
            </a:pPr>
            <a:r>
              <a:rPr lang="en-US" sz="2000" i="1" dirty="0"/>
              <a:t>The nature of the risk: what could happen that would be harmful?</a:t>
            </a:r>
          </a:p>
          <a:p>
            <a:pPr marL="342900" indent="-342900">
              <a:buFont typeface="Wingdings" panose="05000000000000000000" pitchFamily="2" charset="2"/>
              <a:buChar char="Ø"/>
            </a:pPr>
            <a:r>
              <a:rPr lang="en-US" sz="2000" i="1" dirty="0"/>
              <a:t>The severity of the risk: how serious would the harm be if it occurred?</a:t>
            </a:r>
          </a:p>
          <a:p>
            <a:pPr marL="342900" indent="-342900">
              <a:buFont typeface="Wingdings" panose="05000000000000000000" pitchFamily="2" charset="2"/>
              <a:buChar char="Ø"/>
            </a:pPr>
            <a:r>
              <a:rPr lang="en-US" sz="2000" i="1" dirty="0"/>
              <a:t>The probability of the risk: how likely is it that the potential harm will actually occur?</a:t>
            </a:r>
          </a:p>
          <a:p>
            <a:pPr marL="342900" indent="-342900">
              <a:buFont typeface="Wingdings" panose="05000000000000000000" pitchFamily="2" charset="2"/>
              <a:buChar char="Ø"/>
            </a:pPr>
            <a:r>
              <a:rPr lang="en-US" sz="2000" i="1" dirty="0"/>
              <a:t>Is it a real risk, or merely hypothetical or speculative? Could it occur often?</a:t>
            </a:r>
          </a:p>
          <a:p>
            <a:pPr marL="342900" indent="-342900">
              <a:buFont typeface="Wingdings" panose="05000000000000000000" pitchFamily="2" charset="2"/>
              <a:buChar char="Ø"/>
            </a:pPr>
            <a:r>
              <a:rPr lang="en-US" sz="2000" i="1" dirty="0"/>
              <a:t>The scope of the risk: who will be affected if it occurs? </a:t>
            </a:r>
          </a:p>
          <a:p>
            <a:br>
              <a:rPr lang="en-US" sz="2400" dirty="0"/>
            </a:br>
            <a:endParaRPr lang="en-US" sz="2400" dirty="0"/>
          </a:p>
        </p:txBody>
      </p:sp>
    </p:spTree>
    <p:extLst>
      <p:ext uri="{BB962C8B-B14F-4D97-AF65-F5344CB8AC3E}">
        <p14:creationId xmlns:p14="http://schemas.microsoft.com/office/powerpoint/2010/main" val="1236164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2C5AC9EE-9F93-41FE-9168-2A4E6E45C105}"/>
              </a:ext>
            </a:extLst>
          </p:cNvPr>
          <p:cNvSpPr>
            <a:spLocks noGrp="1"/>
          </p:cNvSpPr>
          <p:nvPr>
            <p:ph type="title"/>
          </p:nvPr>
        </p:nvSpPr>
        <p:spPr>
          <a:xfrm>
            <a:off x="1447800" y="1234952"/>
            <a:ext cx="10210800" cy="868362"/>
          </a:xfrm>
          <a:solidFill>
            <a:schemeClr val="accent2">
              <a:lumMod val="40000"/>
              <a:lumOff val="60000"/>
            </a:schemeClr>
          </a:solidFill>
        </p:spPr>
        <p:txBody>
          <a:bodyPr/>
          <a:lstStyle/>
          <a:p>
            <a:pPr>
              <a:defRPr/>
            </a:pPr>
            <a:r>
              <a:rPr lang="en-US" altLang="en-US" sz="3200" b="1" dirty="0">
                <a:solidFill>
                  <a:srgbClr val="C00000"/>
                </a:solidFill>
                <a:latin typeface="Arial" charset="0"/>
                <a:cs typeface="Arial" charset="0"/>
              </a:rPr>
              <a:t>Undue hardship and limits to accommodation</a:t>
            </a:r>
            <a:endParaRPr lang="en-US" altLang="en-US" sz="2400" b="1" dirty="0">
              <a:solidFill>
                <a:srgbClr val="C00000"/>
              </a:solidFill>
              <a:latin typeface="+mn-lt"/>
              <a:cs typeface="Arial" charset="0"/>
            </a:endParaRPr>
          </a:p>
        </p:txBody>
      </p:sp>
      <p:sp>
        <p:nvSpPr>
          <p:cNvPr id="3" name="Rectangle 2">
            <a:extLst>
              <a:ext uri="{FF2B5EF4-FFF2-40B4-BE49-F238E27FC236}">
                <a16:creationId xmlns:a16="http://schemas.microsoft.com/office/drawing/2014/main" id="{3ED676BA-18C1-4D24-928D-4C2A2C4597AD}"/>
              </a:ext>
            </a:extLst>
          </p:cNvPr>
          <p:cNvSpPr/>
          <p:nvPr/>
        </p:nvSpPr>
        <p:spPr>
          <a:xfrm>
            <a:off x="1981200" y="1295401"/>
            <a:ext cx="8305800" cy="807913"/>
          </a:xfrm>
          <a:prstGeom prst="rect">
            <a:avLst/>
          </a:prstGeom>
        </p:spPr>
        <p:txBody>
          <a:bodyPr>
            <a:spAutoFit/>
          </a:bodyPr>
          <a:lstStyle/>
          <a:p>
            <a:pPr>
              <a:defRPr/>
            </a:pPr>
            <a:endParaRPr lang="en-US" sz="1050" dirty="0">
              <a:solidFill>
                <a:srgbClr val="000000"/>
              </a:solidFill>
              <a:latin typeface="Arial" panose="020B0604020202020204" pitchFamily="34" charset="0"/>
            </a:endParaRPr>
          </a:p>
          <a:p>
            <a:pPr>
              <a:defRPr/>
            </a:pPr>
            <a:endParaRPr lang="en-GB" i="1" dirty="0"/>
          </a:p>
          <a:p>
            <a:pPr>
              <a:defRPr/>
            </a:pPr>
            <a:endParaRPr lang="en-US" dirty="0"/>
          </a:p>
        </p:txBody>
      </p:sp>
      <p:sp>
        <p:nvSpPr>
          <p:cNvPr id="2" name="Rectangle 1"/>
          <p:cNvSpPr/>
          <p:nvPr/>
        </p:nvSpPr>
        <p:spPr>
          <a:xfrm>
            <a:off x="1524000" y="1265176"/>
            <a:ext cx="9220200" cy="461665"/>
          </a:xfrm>
          <a:prstGeom prst="rect">
            <a:avLst/>
          </a:prstGeom>
        </p:spPr>
        <p:txBody>
          <a:bodyPr wrap="square">
            <a:spAutoFit/>
          </a:bodyPr>
          <a:lstStyle/>
          <a:p>
            <a:pPr marL="342900" indent="-342900">
              <a:buFont typeface="Arial" panose="020B0604020202020204" pitchFamily="34" charset="0"/>
              <a:buChar char="•"/>
            </a:pPr>
            <a:endParaRPr lang="en-US" sz="2400" dirty="0"/>
          </a:p>
        </p:txBody>
      </p:sp>
      <p:sp>
        <p:nvSpPr>
          <p:cNvPr id="4" name="TextBox 3"/>
          <p:cNvSpPr txBox="1"/>
          <p:nvPr/>
        </p:nvSpPr>
        <p:spPr>
          <a:xfrm>
            <a:off x="457200" y="1804306"/>
            <a:ext cx="10744200" cy="4401205"/>
          </a:xfrm>
          <a:prstGeom prst="rect">
            <a:avLst/>
          </a:prstGeom>
          <a:noFill/>
        </p:spPr>
        <p:txBody>
          <a:bodyPr wrap="square" rtlCol="0">
            <a:spAutoFit/>
          </a:bodyPr>
          <a:lstStyle/>
          <a:p>
            <a:endParaRPr lang="en-US" sz="2000" dirty="0"/>
          </a:p>
          <a:p>
            <a:pPr marL="285750" indent="-285750">
              <a:buFont typeface="Arial" panose="020B0604020202020204" pitchFamily="34" charset="0"/>
              <a:buChar char="•"/>
            </a:pPr>
            <a:r>
              <a:rPr lang="en-US" sz="2000" dirty="0"/>
              <a:t>Issues of </a:t>
            </a:r>
            <a:r>
              <a:rPr lang="en-US" sz="2000" b="1" dirty="0"/>
              <a:t>safety risks </a:t>
            </a:r>
            <a:r>
              <a:rPr lang="en-US" sz="2000" dirty="0"/>
              <a:t>have been decided in various ways, in general risk on the individual is more tolerated than risk to others, i.e.: drug addiction in safety sensitive workplace vs risk to self</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Bona fide academic requirements </a:t>
            </a:r>
            <a:r>
              <a:rPr lang="en-US" sz="2000" dirty="0"/>
              <a:t>can be established in advance  </a:t>
            </a:r>
          </a:p>
          <a:p>
            <a:endParaRPr lang="en-US" sz="2000" dirty="0"/>
          </a:p>
          <a:p>
            <a:pPr marL="285750" indent="-285750">
              <a:buFont typeface="Arial" panose="020B0604020202020204" pitchFamily="34" charset="0"/>
              <a:buChar char="•"/>
            </a:pPr>
            <a:r>
              <a:rPr lang="en-US" sz="2000" b="1" dirty="0"/>
              <a:t>Conflicting rights </a:t>
            </a:r>
            <a:r>
              <a:rPr lang="en-US" sz="2000" dirty="0"/>
              <a:t>such as discrimination against others or significant interference with the rights of others will generally constitute undue hardship. But, would have a duty to accommodate everyone’s special needs if they are based on protected characteristics. No hierarchy of rights. </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Person seeking accommodation must cooperate</a:t>
            </a:r>
            <a:r>
              <a:rPr lang="en-US" sz="2000" dirty="0"/>
              <a:t> in the process, such as providing information to substantiate or clarify their need or restriction, making suggestions, and trying out options.  Cannot reject solutions that are reasonable but not perfect.</a:t>
            </a:r>
          </a:p>
          <a:p>
            <a:r>
              <a:rPr lang="en-US" sz="2000" dirty="0"/>
              <a:t> </a:t>
            </a:r>
            <a:endParaRPr lang="en-US" sz="2000" b="1" dirty="0"/>
          </a:p>
        </p:txBody>
      </p:sp>
    </p:spTree>
    <p:extLst>
      <p:ext uri="{BB962C8B-B14F-4D97-AF65-F5344CB8AC3E}">
        <p14:creationId xmlns:p14="http://schemas.microsoft.com/office/powerpoint/2010/main" val="435679452"/>
      </p:ext>
    </p:extLst>
  </p:cSld>
  <p:clrMapOvr>
    <a:masterClrMapping/>
  </p:clrMapOvr>
</p:sld>
</file>

<file path=ppt/theme/theme1.xml><?xml version="1.0" encoding="utf-8"?>
<a:theme xmlns:a="http://schemas.openxmlformats.org/drawingml/2006/main" name="Title Slide">
  <a:themeElements>
    <a:clrScheme name="UWinnipeg PPT 1">
      <a:dk1>
        <a:srgbClr val="5E5E5E"/>
      </a:dk1>
      <a:lt1>
        <a:srgbClr val="FFFFFF"/>
      </a:lt1>
      <a:dk2>
        <a:srgbClr val="5E5E5E"/>
      </a:dk2>
      <a:lt2>
        <a:srgbClr val="EAEAEA"/>
      </a:lt2>
      <a:accent1>
        <a:srgbClr val="ED2A3A"/>
      </a:accent1>
      <a:accent2>
        <a:srgbClr val="EAEAEA"/>
      </a:accent2>
      <a:accent3>
        <a:srgbClr val="C0C0C0"/>
      </a:accent3>
      <a:accent4>
        <a:srgbClr val="929292"/>
      </a:accent4>
      <a:accent5>
        <a:srgbClr val="5E5E5E"/>
      </a:accent5>
      <a:accent6>
        <a:srgbClr val="000000"/>
      </a:accent6>
      <a:hlink>
        <a:srgbClr val="ED2A3A"/>
      </a:hlink>
      <a:folHlink>
        <a:srgbClr val="8081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mage Only Slides">
  <a:themeElements>
    <a:clrScheme name="UWinnipeg PPT 1">
      <a:dk1>
        <a:srgbClr val="5E5E5E"/>
      </a:dk1>
      <a:lt1>
        <a:srgbClr val="FFFFFF"/>
      </a:lt1>
      <a:dk2>
        <a:srgbClr val="5E5E5E"/>
      </a:dk2>
      <a:lt2>
        <a:srgbClr val="EAEAEA"/>
      </a:lt2>
      <a:accent1>
        <a:srgbClr val="ED2A3A"/>
      </a:accent1>
      <a:accent2>
        <a:srgbClr val="EAEAEA"/>
      </a:accent2>
      <a:accent3>
        <a:srgbClr val="C0C0C0"/>
      </a:accent3>
      <a:accent4>
        <a:srgbClr val="929292"/>
      </a:accent4>
      <a:accent5>
        <a:srgbClr val="5E5E5E"/>
      </a:accent5>
      <a:accent6>
        <a:srgbClr val="000000"/>
      </a:accent6>
      <a:hlink>
        <a:srgbClr val="ED2A3A"/>
      </a:hlink>
      <a:folHlink>
        <a:srgbClr val="8081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UWinnipeg PPT 1">
      <a:dk1>
        <a:srgbClr val="5E5E5E"/>
      </a:dk1>
      <a:lt1>
        <a:srgbClr val="FFFFFF"/>
      </a:lt1>
      <a:dk2>
        <a:srgbClr val="5E5E5E"/>
      </a:dk2>
      <a:lt2>
        <a:srgbClr val="EAEAEA"/>
      </a:lt2>
      <a:accent1>
        <a:srgbClr val="ED2A3A"/>
      </a:accent1>
      <a:accent2>
        <a:srgbClr val="EAEAEA"/>
      </a:accent2>
      <a:accent3>
        <a:srgbClr val="C0C0C0"/>
      </a:accent3>
      <a:accent4>
        <a:srgbClr val="929292"/>
      </a:accent4>
      <a:accent5>
        <a:srgbClr val="5E5E5E"/>
      </a:accent5>
      <a:accent6>
        <a:srgbClr val="000000"/>
      </a:accent6>
      <a:hlink>
        <a:srgbClr val="ED2A3A"/>
      </a:hlink>
      <a:folHlink>
        <a:srgbClr val="80817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mage/Text Slides">
  <a:themeElements>
    <a:clrScheme name="UWinnipeg PPT 1">
      <a:dk1>
        <a:srgbClr val="5E5E5E"/>
      </a:dk1>
      <a:lt1>
        <a:srgbClr val="FFFFFF"/>
      </a:lt1>
      <a:dk2>
        <a:srgbClr val="5E5E5E"/>
      </a:dk2>
      <a:lt2>
        <a:srgbClr val="EAEAEA"/>
      </a:lt2>
      <a:accent1>
        <a:srgbClr val="ED2A3A"/>
      </a:accent1>
      <a:accent2>
        <a:srgbClr val="EAEAEA"/>
      </a:accent2>
      <a:accent3>
        <a:srgbClr val="C0C0C0"/>
      </a:accent3>
      <a:accent4>
        <a:srgbClr val="929292"/>
      </a:accent4>
      <a:accent5>
        <a:srgbClr val="5E5E5E"/>
      </a:accent5>
      <a:accent6>
        <a:srgbClr val="000000"/>
      </a:accent6>
      <a:hlink>
        <a:srgbClr val="ED2A3A"/>
      </a:hlink>
      <a:folHlink>
        <a:srgbClr val="80817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Half Image/Text Slides">
  <a:themeElements>
    <a:clrScheme name="UWinnipeg PPT 1">
      <a:dk1>
        <a:srgbClr val="5E5E5E"/>
      </a:dk1>
      <a:lt1>
        <a:srgbClr val="FFFFFF"/>
      </a:lt1>
      <a:dk2>
        <a:srgbClr val="5E5E5E"/>
      </a:dk2>
      <a:lt2>
        <a:srgbClr val="EAEAEA"/>
      </a:lt2>
      <a:accent1>
        <a:srgbClr val="ED2A3A"/>
      </a:accent1>
      <a:accent2>
        <a:srgbClr val="EAEAEA"/>
      </a:accent2>
      <a:accent3>
        <a:srgbClr val="C0C0C0"/>
      </a:accent3>
      <a:accent4>
        <a:srgbClr val="929292"/>
      </a:accent4>
      <a:accent5>
        <a:srgbClr val="5E5E5E"/>
      </a:accent5>
      <a:accent6>
        <a:srgbClr val="000000"/>
      </a:accent6>
      <a:hlink>
        <a:srgbClr val="ED2A3A"/>
      </a:hlink>
      <a:folHlink>
        <a:srgbClr val="80817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nd Slide">
  <a:themeElements>
    <a:clrScheme name="UWinnipeg PPT 1">
      <a:dk1>
        <a:srgbClr val="5E5E5E"/>
      </a:dk1>
      <a:lt1>
        <a:srgbClr val="FFFFFF"/>
      </a:lt1>
      <a:dk2>
        <a:srgbClr val="5E5E5E"/>
      </a:dk2>
      <a:lt2>
        <a:srgbClr val="EAEAEA"/>
      </a:lt2>
      <a:accent1>
        <a:srgbClr val="ED2A3A"/>
      </a:accent1>
      <a:accent2>
        <a:srgbClr val="EAEAEA"/>
      </a:accent2>
      <a:accent3>
        <a:srgbClr val="C0C0C0"/>
      </a:accent3>
      <a:accent4>
        <a:srgbClr val="929292"/>
      </a:accent4>
      <a:accent5>
        <a:srgbClr val="5E5E5E"/>
      </a:accent5>
      <a:accent6>
        <a:srgbClr val="000000"/>
      </a:accent6>
      <a:hlink>
        <a:srgbClr val="ED2A3A"/>
      </a:hlink>
      <a:folHlink>
        <a:srgbClr val="80817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C0B77439A39D45A35161F3EB82BA3A" ma:contentTypeVersion="11" ma:contentTypeDescription="Create a new document." ma:contentTypeScope="" ma:versionID="ce2ca720cfc32aee5ce56105debc1b8e">
  <xsd:schema xmlns:xsd="http://www.w3.org/2001/XMLSchema" xmlns:xs="http://www.w3.org/2001/XMLSchema" xmlns:p="http://schemas.microsoft.com/office/2006/metadata/properties" xmlns:ns3="59160720-b1b2-47b8-97c8-8a7cc7b8c455" targetNamespace="http://schemas.microsoft.com/office/2006/metadata/properties" ma:root="true" ma:fieldsID="ec21e2841958a69dbdf7bc390487aa97" ns3:_="">
    <xsd:import namespace="59160720-b1b2-47b8-97c8-8a7cc7b8c45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160720-b1b2-47b8-97c8-8a7cc7b8c4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D13AB0-4B89-4FA9-BEDC-F33C1F78AE26}">
  <ds:schemaRefs>
    <ds:schemaRef ds:uri="http://schemas.microsoft.com/sharepoint/v3/contenttype/forms"/>
  </ds:schemaRefs>
</ds:datastoreItem>
</file>

<file path=customXml/itemProps2.xml><?xml version="1.0" encoding="utf-8"?>
<ds:datastoreItem xmlns:ds="http://schemas.openxmlformats.org/officeDocument/2006/customXml" ds:itemID="{C4DBFBDC-A344-43C8-9CF8-A6B77F9852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160720-b1b2-47b8-97c8-8a7cc7b8c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0EAE76-244D-4470-9A6B-21F095020E1C}">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59160720-b1b2-47b8-97c8-8a7cc7b8c45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38183</TotalTime>
  <Words>3318</Words>
  <Application>Microsoft Office PowerPoint</Application>
  <PresentationFormat>Widescreen</PresentationFormat>
  <Paragraphs>261</Paragraphs>
  <Slides>21</Slides>
  <Notes>19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21</vt:i4>
      </vt:variant>
    </vt:vector>
  </HeadingPairs>
  <TitlesOfParts>
    <vt:vector size="32" baseType="lpstr">
      <vt:lpstr>Arial</vt:lpstr>
      <vt:lpstr>Calibri</vt:lpstr>
      <vt:lpstr>Calibri Light</vt:lpstr>
      <vt:lpstr>Courier New</vt:lpstr>
      <vt:lpstr>Wingdings</vt:lpstr>
      <vt:lpstr>Title Slide</vt:lpstr>
      <vt:lpstr>Image Only Slides</vt:lpstr>
      <vt:lpstr>Content Slides</vt:lpstr>
      <vt:lpstr>Image/Text Slides</vt:lpstr>
      <vt:lpstr>Half Image/Text Slides</vt:lpstr>
      <vt:lpstr>End Slide</vt:lpstr>
      <vt:lpstr>REASONABLE ACCOMMODATION FOR STUDENTS WITH DISABILITIES </vt:lpstr>
      <vt:lpstr>  AGENDA</vt:lpstr>
      <vt:lpstr>  What is the Duty to Accommodate?</vt:lpstr>
      <vt:lpstr>What is the duty to accommodate? (cont.) </vt:lpstr>
      <vt:lpstr>How is the duty triggered? </vt:lpstr>
      <vt:lpstr> What is the test for reasonable accommodation?  1. Procedure employed to assess the issue of accommodation.  In particular, what steps were taken to search for and consider options for accommodation.     2. The substance of the accommodation offered to an individual.  Some examples of reasonable accommodation of disability are (these examples are not exhaustive):   a. making buildings, facilities, workstations and services accessible to persons with physical disabilities through, for example, structural changes, or the provision of and modification to equipment and other devices; b. making employment and services available to persons with disabilities by altering existing practices or procedures, or adopting new practices or procedures;   </vt:lpstr>
      <vt:lpstr>What is the test for reasonable accommodation? </vt:lpstr>
      <vt:lpstr>What is undue hardship?</vt:lpstr>
      <vt:lpstr>Undue hardship and limits to accommodation</vt:lpstr>
      <vt:lpstr>  Accommodation process at UW</vt:lpstr>
      <vt:lpstr>Disability in Canada – An Overview</vt:lpstr>
      <vt:lpstr>Learning Disabilities – An Overview  </vt:lpstr>
      <vt:lpstr>Learning Disabilities – An Overview  </vt:lpstr>
      <vt:lpstr>  Accommodating Learning (and other) Disabilities in the Classroom</vt:lpstr>
      <vt:lpstr> Accommodating Learning (and other) Disabilities in the Classroom</vt:lpstr>
      <vt:lpstr> Accommodating Learning (and other) Disabilities in the Classroom</vt:lpstr>
      <vt:lpstr> Accommodating Learning (and other) Disabilities in the Classroom</vt:lpstr>
      <vt:lpstr> Accommodating Learning (and other) Disabilities in the Classroom</vt:lpstr>
      <vt:lpstr> Accommodating Learning (and other) Disabilities in the Classroom</vt:lpstr>
      <vt:lpstr>  Tips for Approaching Students</vt:lpstr>
      <vt:lpstr> </vt:lpstr>
    </vt:vector>
  </TitlesOfParts>
  <Company>the University of Winnipeg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UofW</dc:creator>
  <cp:lastModifiedBy>Stacey Belding</cp:lastModifiedBy>
  <cp:revision>480</cp:revision>
  <cp:lastPrinted>2019-11-14T18:50:11Z</cp:lastPrinted>
  <dcterms:created xsi:type="dcterms:W3CDTF">2013-12-10T16:40:41Z</dcterms:created>
  <dcterms:modified xsi:type="dcterms:W3CDTF">2021-09-14T21:37:47Z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0x0101006DC0B77439A39D45A35161F3EB82BA3A</vt:lpwstr>
  </property>
</Properties>
</file>