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12" r:id="rId2"/>
  </p:sldMasterIdLst>
  <p:notesMasterIdLst>
    <p:notesMasterId r:id="rId8"/>
  </p:notesMasterIdLst>
  <p:sldIdLst>
    <p:sldId id="272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219"/>
    <a:srgbClr val="6B1617"/>
    <a:srgbClr val="FFDEDF"/>
    <a:srgbClr val="6B1120"/>
    <a:srgbClr val="B04734"/>
    <a:srgbClr val="B20219"/>
    <a:srgbClr val="FFCBCD"/>
    <a:srgbClr val="FE0000"/>
    <a:srgbClr val="9B172E"/>
    <a:srgbClr val="E2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/>
    <p:restoredTop sz="94694"/>
  </p:normalViewPr>
  <p:slideViewPr>
    <p:cSldViewPr snapToGrid="0">
      <p:cViewPr varScale="1">
        <p:scale>
          <a:sx n="57" d="100"/>
          <a:sy n="57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4FA8D-996C-0E4A-9E64-B8846C6B1A40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95D3FA8-4D2A-E14F-861A-74EF9393E3D4}">
      <dgm:prSet custT="1"/>
      <dgm:spPr>
        <a:solidFill>
          <a:srgbClr val="B20219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CA" sz="2400" dirty="0"/>
            <a:t>We offer sessions for students of all years and all writing-based assignments. </a:t>
          </a:r>
        </a:p>
      </dgm:t>
    </dgm:pt>
    <dgm:pt modelId="{F7E1988B-7F94-644C-ABBF-AF5F9643D261}" type="parTrans" cxnId="{4411B5DB-3A52-9347-9397-2862CACFD972}">
      <dgm:prSet/>
      <dgm:spPr/>
      <dgm:t>
        <a:bodyPr/>
        <a:lstStyle/>
        <a:p>
          <a:endParaRPr lang="en-US"/>
        </a:p>
      </dgm:t>
    </dgm:pt>
    <dgm:pt modelId="{73B10752-5427-D846-B2D4-593DBEC51341}" type="sibTrans" cxnId="{4411B5DB-3A52-9347-9397-2862CACFD972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91EFA67-9A0F-0C40-9856-14E0BAC7F38B}">
      <dgm:prSet custT="1"/>
      <dgm:spPr>
        <a:solidFill>
          <a:srgbClr val="B20219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CA" sz="2400" dirty="0"/>
            <a:t>Sessions can be in-person at the Writing Centre on the 3rd floor of Graham Hall (3G10) or online.</a:t>
          </a:r>
        </a:p>
      </dgm:t>
    </dgm:pt>
    <dgm:pt modelId="{3A75F301-7326-D546-A267-40CE8C1C6BD6}" type="parTrans" cxnId="{9F9DC86D-DC85-0A4A-8165-09011571FDA3}">
      <dgm:prSet/>
      <dgm:spPr/>
      <dgm:t>
        <a:bodyPr/>
        <a:lstStyle/>
        <a:p>
          <a:endParaRPr lang="en-US"/>
        </a:p>
      </dgm:t>
    </dgm:pt>
    <dgm:pt modelId="{E8F6063C-AF27-324A-8DDD-AE5D75CD1AA1}" type="sibTrans" cxnId="{9F9DC86D-DC85-0A4A-8165-09011571FDA3}">
      <dgm:prSet/>
      <dgm:spPr/>
      <dgm:t>
        <a:bodyPr/>
        <a:lstStyle/>
        <a:p>
          <a:endParaRPr lang="en-US"/>
        </a:p>
      </dgm:t>
    </dgm:pt>
    <dgm:pt modelId="{4F4F6E2D-EE2B-9F49-AEA5-E15249FFB5D2}">
      <dgm:prSet custT="1"/>
      <dgm:spPr>
        <a:solidFill>
          <a:srgbClr val="B20219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CA" sz="2400" dirty="0"/>
            <a:t>Sessions are usually an hour, but you can request for up to two hours if needed.</a:t>
          </a:r>
        </a:p>
      </dgm:t>
    </dgm:pt>
    <dgm:pt modelId="{D0118CBF-1489-6449-8138-0B3F0C05472D}" type="parTrans" cxnId="{1C09B22A-7172-2C48-8BEB-B4336A1940A2}">
      <dgm:prSet/>
      <dgm:spPr/>
      <dgm:t>
        <a:bodyPr/>
        <a:lstStyle/>
        <a:p>
          <a:endParaRPr lang="en-US"/>
        </a:p>
      </dgm:t>
    </dgm:pt>
    <dgm:pt modelId="{98D90EFA-CE10-3E42-96A2-089DB85ADF47}" type="sibTrans" cxnId="{1C09B22A-7172-2C48-8BEB-B4336A1940A2}">
      <dgm:prSet/>
      <dgm:spPr/>
      <dgm:t>
        <a:bodyPr/>
        <a:lstStyle/>
        <a:p>
          <a:endParaRPr lang="en-US"/>
        </a:p>
      </dgm:t>
    </dgm:pt>
    <dgm:pt modelId="{664FEB0D-7B53-B345-B9C9-3D97665DB885}" type="pres">
      <dgm:prSet presAssocID="{32D4FA8D-996C-0E4A-9E64-B8846C6B1A40}" presName="Name0" presStyleCnt="0">
        <dgm:presLayoutVars>
          <dgm:chMax val="7"/>
          <dgm:chPref val="7"/>
          <dgm:dir/>
        </dgm:presLayoutVars>
      </dgm:prSet>
      <dgm:spPr/>
    </dgm:pt>
    <dgm:pt modelId="{FE390E17-5B9E-E44B-8AB0-B4FF8BC07377}" type="pres">
      <dgm:prSet presAssocID="{32D4FA8D-996C-0E4A-9E64-B8846C6B1A40}" presName="Name1" presStyleCnt="0"/>
      <dgm:spPr/>
    </dgm:pt>
    <dgm:pt modelId="{4F05312E-3CAA-4845-A87F-7413F7015239}" type="pres">
      <dgm:prSet presAssocID="{32D4FA8D-996C-0E4A-9E64-B8846C6B1A40}" presName="cycle" presStyleCnt="0"/>
      <dgm:spPr/>
    </dgm:pt>
    <dgm:pt modelId="{4525343D-A621-FC46-84C8-D92B1D6082F9}" type="pres">
      <dgm:prSet presAssocID="{32D4FA8D-996C-0E4A-9E64-B8846C6B1A40}" presName="srcNode" presStyleLbl="node1" presStyleIdx="0" presStyleCnt="3"/>
      <dgm:spPr/>
    </dgm:pt>
    <dgm:pt modelId="{067DD26F-A380-B142-9006-1C20BFBEDCC7}" type="pres">
      <dgm:prSet presAssocID="{32D4FA8D-996C-0E4A-9E64-B8846C6B1A40}" presName="conn" presStyleLbl="parChTrans1D2" presStyleIdx="0" presStyleCnt="1" custScaleX="122062" custScaleY="90962" custLinFactNeighborX="2736" custLinFactNeighborY="1922"/>
      <dgm:spPr/>
    </dgm:pt>
    <dgm:pt modelId="{7E65C541-E88D-9E40-9A7C-98515C0D9302}" type="pres">
      <dgm:prSet presAssocID="{32D4FA8D-996C-0E4A-9E64-B8846C6B1A40}" presName="extraNode" presStyleLbl="node1" presStyleIdx="0" presStyleCnt="3"/>
      <dgm:spPr/>
    </dgm:pt>
    <dgm:pt modelId="{E7AC2C4E-60EF-5040-8F4C-80EB8AB32206}" type="pres">
      <dgm:prSet presAssocID="{32D4FA8D-996C-0E4A-9E64-B8846C6B1A40}" presName="dstNode" presStyleLbl="node1" presStyleIdx="0" presStyleCnt="3"/>
      <dgm:spPr/>
    </dgm:pt>
    <dgm:pt modelId="{7860E058-3FC7-0E48-A0E4-E092531E679B}" type="pres">
      <dgm:prSet presAssocID="{895D3FA8-4D2A-E14F-861A-74EF9393E3D4}" presName="text_1" presStyleLbl="node1" presStyleIdx="0" presStyleCnt="3" custScaleX="87192" custLinFactNeighborX="-1928">
        <dgm:presLayoutVars>
          <dgm:bulletEnabled val="1"/>
        </dgm:presLayoutVars>
      </dgm:prSet>
      <dgm:spPr/>
    </dgm:pt>
    <dgm:pt modelId="{EF63A614-9266-C548-B02E-BB42B6E62A3B}" type="pres">
      <dgm:prSet presAssocID="{895D3FA8-4D2A-E14F-861A-74EF9393E3D4}" presName="accent_1" presStyleCnt="0"/>
      <dgm:spPr/>
    </dgm:pt>
    <dgm:pt modelId="{E16D5B4C-3345-1C45-A911-A6D9CE774144}" type="pres">
      <dgm:prSet presAssocID="{895D3FA8-4D2A-E14F-861A-74EF9393E3D4}" presName="accentRepeatNode" presStyleLbl="solidFgAcc1" presStyleIdx="0" presStyleCnt="3" custLinFactNeighborX="58766" custLinFactNeighborY="-4148"/>
      <dgm:spPr>
        <a:solidFill>
          <a:schemeClr val="bg1"/>
        </a:solidFill>
      </dgm:spPr>
    </dgm:pt>
    <dgm:pt modelId="{B0807E67-76FB-CF48-96A1-7A2FE388CEF7}" type="pres">
      <dgm:prSet presAssocID="{691EFA67-9A0F-0C40-9856-14E0BAC7F38B}" presName="text_2" presStyleLbl="node1" presStyleIdx="1" presStyleCnt="3" custScaleX="86634" custScaleY="110439" custLinFactNeighborX="-1209" custLinFactNeighborY="8200">
        <dgm:presLayoutVars>
          <dgm:bulletEnabled val="1"/>
        </dgm:presLayoutVars>
      </dgm:prSet>
      <dgm:spPr/>
    </dgm:pt>
    <dgm:pt modelId="{146F2684-0579-C042-90F1-AAEE5AFE2343}" type="pres">
      <dgm:prSet presAssocID="{691EFA67-9A0F-0C40-9856-14E0BAC7F38B}" presName="accent_2" presStyleCnt="0"/>
      <dgm:spPr/>
    </dgm:pt>
    <dgm:pt modelId="{26EE9D8C-FFFE-3A45-B051-67D09E752C25}" type="pres">
      <dgm:prSet presAssocID="{691EFA67-9A0F-0C40-9856-14E0BAC7F38B}" presName="accentRepeatNode" presStyleLbl="solidFgAcc1" presStyleIdx="1" presStyleCnt="3" custLinFactNeighborX="75383" custLinFactNeighborY="6560"/>
      <dgm:spPr>
        <a:solidFill>
          <a:schemeClr val="bg1"/>
        </a:solidFill>
      </dgm:spPr>
    </dgm:pt>
    <dgm:pt modelId="{DB7313ED-2CDD-CD4F-BD4A-246425BB10E6}" type="pres">
      <dgm:prSet presAssocID="{4F4F6E2D-EE2B-9F49-AEA5-E15249FFB5D2}" presName="text_3" presStyleLbl="node1" presStyleIdx="2" presStyleCnt="3" custScaleX="88421" custLinFactNeighborX="-1867" custLinFactNeighborY="20501">
        <dgm:presLayoutVars>
          <dgm:bulletEnabled val="1"/>
        </dgm:presLayoutVars>
      </dgm:prSet>
      <dgm:spPr/>
    </dgm:pt>
    <dgm:pt modelId="{B4784A07-5987-8A42-B1B1-48E62F013AA0}" type="pres">
      <dgm:prSet presAssocID="{4F4F6E2D-EE2B-9F49-AEA5-E15249FFB5D2}" presName="accent_3" presStyleCnt="0"/>
      <dgm:spPr/>
    </dgm:pt>
    <dgm:pt modelId="{03F8BC33-1C0C-FB4B-B956-7CAD1ADEBE99}" type="pres">
      <dgm:prSet presAssocID="{4F4F6E2D-EE2B-9F49-AEA5-E15249FFB5D2}" presName="accentRepeatNode" presStyleLbl="solidFgAcc1" presStyleIdx="2" presStyleCnt="3" custLinFactNeighborX="61813" custLinFactNeighborY="19424"/>
      <dgm:spPr>
        <a:solidFill>
          <a:schemeClr val="bg1"/>
        </a:solidFill>
      </dgm:spPr>
    </dgm:pt>
  </dgm:ptLst>
  <dgm:cxnLst>
    <dgm:cxn modelId="{1C09B22A-7172-2C48-8BEB-B4336A1940A2}" srcId="{32D4FA8D-996C-0E4A-9E64-B8846C6B1A40}" destId="{4F4F6E2D-EE2B-9F49-AEA5-E15249FFB5D2}" srcOrd="2" destOrd="0" parTransId="{D0118CBF-1489-6449-8138-0B3F0C05472D}" sibTransId="{98D90EFA-CE10-3E42-96A2-089DB85ADF47}"/>
    <dgm:cxn modelId="{30B9F33B-5DE3-F540-93E9-922B61A9E625}" type="presOf" srcId="{895D3FA8-4D2A-E14F-861A-74EF9393E3D4}" destId="{7860E058-3FC7-0E48-A0E4-E092531E679B}" srcOrd="0" destOrd="0" presId="urn:microsoft.com/office/officeart/2008/layout/VerticalCurvedList"/>
    <dgm:cxn modelId="{9F9DC86D-DC85-0A4A-8165-09011571FDA3}" srcId="{32D4FA8D-996C-0E4A-9E64-B8846C6B1A40}" destId="{691EFA67-9A0F-0C40-9856-14E0BAC7F38B}" srcOrd="1" destOrd="0" parTransId="{3A75F301-7326-D546-A267-40CE8C1C6BD6}" sibTransId="{E8F6063C-AF27-324A-8DDD-AE5D75CD1AA1}"/>
    <dgm:cxn modelId="{4A8091A4-4ABC-A646-90C9-F492A74D1B79}" type="presOf" srcId="{32D4FA8D-996C-0E4A-9E64-B8846C6B1A40}" destId="{664FEB0D-7B53-B345-B9C9-3D97665DB885}" srcOrd="0" destOrd="0" presId="urn:microsoft.com/office/officeart/2008/layout/VerticalCurvedList"/>
    <dgm:cxn modelId="{BBE8DDA8-AB8C-DC4B-A7AB-374E7B8D925D}" type="presOf" srcId="{4F4F6E2D-EE2B-9F49-AEA5-E15249FFB5D2}" destId="{DB7313ED-2CDD-CD4F-BD4A-246425BB10E6}" srcOrd="0" destOrd="0" presId="urn:microsoft.com/office/officeart/2008/layout/VerticalCurvedList"/>
    <dgm:cxn modelId="{9A6A6ECF-E796-FA4A-A0B4-7879A1F3F88E}" type="presOf" srcId="{691EFA67-9A0F-0C40-9856-14E0BAC7F38B}" destId="{B0807E67-76FB-CF48-96A1-7A2FE388CEF7}" srcOrd="0" destOrd="0" presId="urn:microsoft.com/office/officeart/2008/layout/VerticalCurvedList"/>
    <dgm:cxn modelId="{35E756D5-4590-CB4D-8677-BE1FB7F1F535}" type="presOf" srcId="{73B10752-5427-D846-B2D4-593DBEC51341}" destId="{067DD26F-A380-B142-9006-1C20BFBEDCC7}" srcOrd="0" destOrd="0" presId="urn:microsoft.com/office/officeart/2008/layout/VerticalCurvedList"/>
    <dgm:cxn modelId="{4411B5DB-3A52-9347-9397-2862CACFD972}" srcId="{32D4FA8D-996C-0E4A-9E64-B8846C6B1A40}" destId="{895D3FA8-4D2A-E14F-861A-74EF9393E3D4}" srcOrd="0" destOrd="0" parTransId="{F7E1988B-7F94-644C-ABBF-AF5F9643D261}" sibTransId="{73B10752-5427-D846-B2D4-593DBEC51341}"/>
    <dgm:cxn modelId="{987AE2A1-1EE4-C841-A369-6226CAC47DC4}" type="presParOf" srcId="{664FEB0D-7B53-B345-B9C9-3D97665DB885}" destId="{FE390E17-5B9E-E44B-8AB0-B4FF8BC07377}" srcOrd="0" destOrd="0" presId="urn:microsoft.com/office/officeart/2008/layout/VerticalCurvedList"/>
    <dgm:cxn modelId="{10BB05AC-3928-3F42-B07A-AB3FDA39DA40}" type="presParOf" srcId="{FE390E17-5B9E-E44B-8AB0-B4FF8BC07377}" destId="{4F05312E-3CAA-4845-A87F-7413F7015239}" srcOrd="0" destOrd="0" presId="urn:microsoft.com/office/officeart/2008/layout/VerticalCurvedList"/>
    <dgm:cxn modelId="{96AB5F5F-8AF4-5F4F-8D38-CF3DE86DAC69}" type="presParOf" srcId="{4F05312E-3CAA-4845-A87F-7413F7015239}" destId="{4525343D-A621-FC46-84C8-D92B1D6082F9}" srcOrd="0" destOrd="0" presId="urn:microsoft.com/office/officeart/2008/layout/VerticalCurvedList"/>
    <dgm:cxn modelId="{CF715442-8FA5-AA46-8896-39FCDED35DD8}" type="presParOf" srcId="{4F05312E-3CAA-4845-A87F-7413F7015239}" destId="{067DD26F-A380-B142-9006-1C20BFBEDCC7}" srcOrd="1" destOrd="0" presId="urn:microsoft.com/office/officeart/2008/layout/VerticalCurvedList"/>
    <dgm:cxn modelId="{33B2CEFC-A09F-1449-ACB5-D086E11FEF50}" type="presParOf" srcId="{4F05312E-3CAA-4845-A87F-7413F7015239}" destId="{7E65C541-E88D-9E40-9A7C-98515C0D9302}" srcOrd="2" destOrd="0" presId="urn:microsoft.com/office/officeart/2008/layout/VerticalCurvedList"/>
    <dgm:cxn modelId="{0ADDEC23-283D-BD4E-BFA8-F9D4C08BD629}" type="presParOf" srcId="{4F05312E-3CAA-4845-A87F-7413F7015239}" destId="{E7AC2C4E-60EF-5040-8F4C-80EB8AB32206}" srcOrd="3" destOrd="0" presId="urn:microsoft.com/office/officeart/2008/layout/VerticalCurvedList"/>
    <dgm:cxn modelId="{E810EB19-E185-5F4F-A5A2-D1BEF74FB5A9}" type="presParOf" srcId="{FE390E17-5B9E-E44B-8AB0-B4FF8BC07377}" destId="{7860E058-3FC7-0E48-A0E4-E092531E679B}" srcOrd="1" destOrd="0" presId="urn:microsoft.com/office/officeart/2008/layout/VerticalCurvedList"/>
    <dgm:cxn modelId="{6C784683-FF8F-2D46-9C32-D5C1ECCDFF09}" type="presParOf" srcId="{FE390E17-5B9E-E44B-8AB0-B4FF8BC07377}" destId="{EF63A614-9266-C548-B02E-BB42B6E62A3B}" srcOrd="2" destOrd="0" presId="urn:microsoft.com/office/officeart/2008/layout/VerticalCurvedList"/>
    <dgm:cxn modelId="{BAE4A374-5982-3C4B-AD57-97A9EE52EEC5}" type="presParOf" srcId="{EF63A614-9266-C548-B02E-BB42B6E62A3B}" destId="{E16D5B4C-3345-1C45-A911-A6D9CE774144}" srcOrd="0" destOrd="0" presId="urn:microsoft.com/office/officeart/2008/layout/VerticalCurvedList"/>
    <dgm:cxn modelId="{AC1B7562-A9D0-B34C-9520-F60ECDFFB73C}" type="presParOf" srcId="{FE390E17-5B9E-E44B-8AB0-B4FF8BC07377}" destId="{B0807E67-76FB-CF48-96A1-7A2FE388CEF7}" srcOrd="3" destOrd="0" presId="urn:microsoft.com/office/officeart/2008/layout/VerticalCurvedList"/>
    <dgm:cxn modelId="{22A65604-3E3A-7E4E-871E-70B9D6923FB5}" type="presParOf" srcId="{FE390E17-5B9E-E44B-8AB0-B4FF8BC07377}" destId="{146F2684-0579-C042-90F1-AAEE5AFE2343}" srcOrd="4" destOrd="0" presId="urn:microsoft.com/office/officeart/2008/layout/VerticalCurvedList"/>
    <dgm:cxn modelId="{57736990-F80B-2443-BA73-D98E63862AF4}" type="presParOf" srcId="{146F2684-0579-C042-90F1-AAEE5AFE2343}" destId="{26EE9D8C-FFFE-3A45-B051-67D09E752C25}" srcOrd="0" destOrd="0" presId="urn:microsoft.com/office/officeart/2008/layout/VerticalCurvedList"/>
    <dgm:cxn modelId="{FC33454D-FBDE-5F44-928C-AA1363E0AC6E}" type="presParOf" srcId="{FE390E17-5B9E-E44B-8AB0-B4FF8BC07377}" destId="{DB7313ED-2CDD-CD4F-BD4A-246425BB10E6}" srcOrd="5" destOrd="0" presId="urn:microsoft.com/office/officeart/2008/layout/VerticalCurvedList"/>
    <dgm:cxn modelId="{BAE52E6C-5AF3-0D4C-85BF-8719FBBD0958}" type="presParOf" srcId="{FE390E17-5B9E-E44B-8AB0-B4FF8BC07377}" destId="{B4784A07-5987-8A42-B1B1-48E62F013AA0}" srcOrd="6" destOrd="0" presId="urn:microsoft.com/office/officeart/2008/layout/VerticalCurvedList"/>
    <dgm:cxn modelId="{1FF37D01-49CC-D744-85AF-202CD58F6CB0}" type="presParOf" srcId="{B4784A07-5987-8A42-B1B1-48E62F013AA0}" destId="{03F8BC33-1C0C-FB4B-B956-7CAD1ADEBE9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DD26F-A380-B142-9006-1C20BFBEDCC7}">
      <dsp:nvSpPr>
        <dsp:cNvPr id="0" name=""/>
        <dsp:cNvSpPr/>
      </dsp:nvSpPr>
      <dsp:spPr>
        <a:xfrm>
          <a:off x="-4330010" y="-327594"/>
          <a:ext cx="6213432" cy="4630320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0E058-3FC7-0E48-A0E4-E092531E679B}">
      <dsp:nvSpPr>
        <dsp:cNvPr id="0" name=""/>
        <dsp:cNvSpPr/>
      </dsp:nvSpPr>
      <dsp:spPr>
        <a:xfrm>
          <a:off x="1454532" y="377945"/>
          <a:ext cx="10983413" cy="755891"/>
        </a:xfrm>
        <a:prstGeom prst="rect">
          <a:avLst/>
        </a:prstGeom>
        <a:solidFill>
          <a:srgbClr val="B2021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998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We offer sessions for students of all years and all writing-based assignments. </a:t>
          </a:r>
        </a:p>
      </dsp:txBody>
      <dsp:txXfrm>
        <a:off x="1454532" y="377945"/>
        <a:ext cx="10983413" cy="755891"/>
      </dsp:txXfrm>
    </dsp:sp>
    <dsp:sp modelId="{E16D5B4C-3345-1C45-A911-A6D9CE774144}">
      <dsp:nvSpPr>
        <dsp:cNvPr id="0" name=""/>
        <dsp:cNvSpPr/>
      </dsp:nvSpPr>
      <dsp:spPr>
        <a:xfrm>
          <a:off x="973525" y="244266"/>
          <a:ext cx="944864" cy="944864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7E67-76FB-CF48-96A1-7A2FE388CEF7}">
      <dsp:nvSpPr>
        <dsp:cNvPr id="0" name=""/>
        <dsp:cNvSpPr/>
      </dsp:nvSpPr>
      <dsp:spPr>
        <a:xfrm>
          <a:off x="1839974" y="1534312"/>
          <a:ext cx="10675082" cy="834798"/>
        </a:xfrm>
        <a:prstGeom prst="rect">
          <a:avLst/>
        </a:prstGeom>
        <a:solidFill>
          <a:srgbClr val="B2021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998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Sessions can be in-person at the Writing Centre on the 3rd floor of Graham Hall (3G10) or online.</a:t>
          </a:r>
        </a:p>
      </dsp:txBody>
      <dsp:txXfrm>
        <a:off x="1839974" y="1534312"/>
        <a:ext cx="10675082" cy="834798"/>
      </dsp:txXfrm>
    </dsp:sp>
    <dsp:sp modelId="{26EE9D8C-FFFE-3A45-B051-67D09E752C25}">
      <dsp:nvSpPr>
        <dsp:cNvPr id="0" name=""/>
        <dsp:cNvSpPr/>
      </dsp:nvSpPr>
      <dsp:spPr>
        <a:xfrm>
          <a:off x="1405300" y="1479279"/>
          <a:ext cx="944864" cy="944864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313ED-2CDD-CD4F-BD4A-246425BB10E6}">
      <dsp:nvSpPr>
        <dsp:cNvPr id="0" name=""/>
        <dsp:cNvSpPr/>
      </dsp:nvSpPr>
      <dsp:spPr>
        <a:xfrm>
          <a:off x="1384808" y="2800585"/>
          <a:ext cx="11138228" cy="755891"/>
        </a:xfrm>
        <a:prstGeom prst="rect">
          <a:avLst/>
        </a:prstGeom>
        <a:solidFill>
          <a:srgbClr val="B20219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998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Sessions are usually an hour, but you can request for up to two hours if needed.</a:t>
          </a:r>
        </a:p>
      </dsp:txBody>
      <dsp:txXfrm>
        <a:off x="1384808" y="2800585"/>
        <a:ext cx="11138228" cy="755891"/>
      </dsp:txXfrm>
    </dsp:sp>
    <dsp:sp modelId="{03F8BC33-1C0C-FB4B-B956-7CAD1ADEBE99}">
      <dsp:nvSpPr>
        <dsp:cNvPr id="0" name=""/>
        <dsp:cNvSpPr/>
      </dsp:nvSpPr>
      <dsp:spPr>
        <a:xfrm>
          <a:off x="1002315" y="2734663"/>
          <a:ext cx="944864" cy="944864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237D0-E8CD-E147-9F61-395B47F055A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1EB10-4CDB-604F-B209-05AC764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3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1EB10-4CDB-604F-B209-05AC764D7C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87F3-6B61-0C1D-39A3-6910B7612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5262B-4B29-5A6F-61A8-3403090B8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E4542-4BED-5A28-579C-83E7B115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54056-5981-5F2C-F149-B52B57D1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EECD8-0954-312A-FBED-1A1CCA1A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D7D2-45EA-B5EA-48AC-B4F6AE5D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7685A-60C0-5830-98D9-AD33A6229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14ED-16AB-570C-0A84-51009D3B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FCE3-943F-08AB-5ED6-275A977A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5B25A-94C4-F44C-3258-26AB301C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9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9C96C4-8C93-837A-3423-F816E374B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DDB68-AA8B-B2EC-9C21-375B60893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3F2DB-F33D-A677-6D91-3AA4E280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AD657-6519-3F85-F4F0-F94CFCC3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61F53-8768-4A0E-D60F-1D531452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9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0F8A5-E8D6-5048-B999-F00EA21680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1000" y="1219200"/>
            <a:ext cx="11430000" cy="5257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headline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798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 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3675"/>
            <a:ext cx="11430000" cy="3743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679E4-F084-9741-A6D1-97F6EDC915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209800"/>
            <a:ext cx="11430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AF47FE-09F1-B94F-8362-D44970B863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98869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 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114300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6B122C-D1C9-5C4E-8E14-6614B4EE9E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22920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Promin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1143000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46F639-4160-5844-B0D3-2267593BBA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12377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68311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9834"/>
            <a:ext cx="5562600" cy="37371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2739834"/>
            <a:ext cx="5539740" cy="37371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30B865-0566-9841-9775-7645390D3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09800"/>
            <a:ext cx="55626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645F299-FC0A-7C43-9290-28C18D64E5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3210" y="2195052"/>
            <a:ext cx="556779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EA5AA2B-A5AC-874C-83BB-5EC7A0A0F8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0714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82100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0641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199716"/>
            <a:ext cx="5562600" cy="42772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2199716"/>
            <a:ext cx="5539740" cy="42772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06F103-8579-8D4F-9430-95F750358F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454273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556260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2213610"/>
            <a:ext cx="5562600" cy="4191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450C9B-8C52-A942-B758-CDEEB1A85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264303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8318" y="2200276"/>
            <a:ext cx="5697682" cy="42767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00276"/>
            <a:ext cx="5715000" cy="427672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05F4A-9D0A-B74E-AB8B-A48FF65B17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91544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84A7-3D24-5C8B-4BBA-5D192564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6650-2057-D4E4-5B90-64E30CD10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47CDE-67EA-0DAD-FA74-D3885A07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2BFC7-3087-8F6F-C550-C3E27EAA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A36BD-C00E-CFB9-9CAB-59AD075C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3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Double Image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19812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486400"/>
            <a:ext cx="556260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48400" y="5486400"/>
            <a:ext cx="5539740" cy="990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2200274"/>
            <a:ext cx="5562600" cy="3067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48400" y="2200274"/>
            <a:ext cx="5539740" cy="30670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8A00379-333A-4C49-886E-D1416A9603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39638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Subhead/Bulle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76718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38718"/>
            <a:ext cx="5334000" cy="37382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4A3FE84-B452-2440-89A1-A10B7D515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9" y="2209800"/>
            <a:ext cx="5334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A27E47-206E-2140-B61A-A5383CDE62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533400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589072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Bulle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5334001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2200276"/>
            <a:ext cx="5334001" cy="4276724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B353EE-7FFE-804B-AC9F-299A9763F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5334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050642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– Promin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1981200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16FC04A2-4FC9-5940-825E-445C8998A7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209800"/>
            <a:ext cx="533400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6923A2-DFE0-0A4F-8C9E-19546B2E38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30351"/>
            <a:ext cx="5334001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644432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Subhead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00400"/>
            <a:ext cx="11430000" cy="32765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B77156A-2282-7C48-9870-E200C73E6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743200"/>
            <a:ext cx="11430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FDAA2CF-D44B-9E4A-8EF3-D5E8156C48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057510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43201"/>
            <a:ext cx="11430000" cy="373379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C628E9-69E4-5E41-94F5-62E132E78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3817451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381000" y="2519083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47684"/>
            <a:ext cx="11430000" cy="37293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EC3C71-21EA-FE45-9053-1CB5B769F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27929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 Double Subhead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177988"/>
            <a:ext cx="5562600" cy="32990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492188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AF00AB8D-525C-0A42-871C-5F5B758EFC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2883" y="3177988"/>
            <a:ext cx="5562600" cy="32990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4A3A12D-FCA0-E84C-95B2-1C10871897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720789"/>
            <a:ext cx="55626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4FBED64-731B-6144-8C17-DEFFEAA5C3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2883" y="2732180"/>
            <a:ext cx="5558117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BC48F68-F2A8-6249-82AB-8056C2EA1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426149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D26E03E-6240-114A-A9F6-5E3CD8D7E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754592"/>
            <a:ext cx="5562600" cy="37224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AF00AB8D-525C-0A42-871C-5F5B758EFC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2883" y="2754592"/>
            <a:ext cx="5562600" cy="37224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3A5DD4-F021-4645-B98A-2E6DE1233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622246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6A79D68B-427A-D24D-A685-B6210E48C1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2743200"/>
            <a:ext cx="5562600" cy="3733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670BE56A-AAC9-394E-B693-01A3F1807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2747010"/>
            <a:ext cx="5562600" cy="3733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898FAE-91B3-9740-8A2D-045260155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37898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B05B-C7FB-266E-0DE6-D23962EC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CE73F-90DB-6F9C-FB18-638854FFC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622F2-7579-8B45-5EA8-D519A7C9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2C824-CEAD-C322-851C-321F7433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7EF15-1516-1ED3-C8CB-D3673102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08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8CD901A-034D-E242-87B6-D56000E1C7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8318" y="2743201"/>
            <a:ext cx="5697682" cy="37337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DFA5113-2CFA-E64B-8D9A-DA5F31BF0F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2743201"/>
            <a:ext cx="5715000" cy="37337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218005-3808-2E44-AC89-96BE0FB2BD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219200"/>
            <a:ext cx="11430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2400250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Double Images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E6EED-3B99-B448-828B-6865373928C6}"/>
              </a:ext>
            </a:extLst>
          </p:cNvPr>
          <p:cNvCxnSpPr/>
          <p:nvPr userDrawn="1"/>
        </p:nvCxnSpPr>
        <p:spPr>
          <a:xfrm>
            <a:off x="381000" y="2514600"/>
            <a:ext cx="11430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6087FC3F-AB52-DE4F-BB8F-3C1E8158E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648266"/>
            <a:ext cx="5562600" cy="82873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819E4324-92FB-C54D-AC97-1A8B38F847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648266"/>
            <a:ext cx="5539740" cy="82873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9FD31FA-2E93-4F4A-B642-BC323765C5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2743200"/>
            <a:ext cx="5562600" cy="2676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849C511-C450-1E45-BE1D-BA5CA2532D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48400" y="2743200"/>
            <a:ext cx="5539740" cy="26764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C330D24-9050-F74F-8F8D-232CE70FE3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998" y="1219200"/>
            <a:ext cx="1140714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006454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Subhead/Bullets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C5ADD405-13F0-1149-95F7-9218B1F35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352800"/>
            <a:ext cx="5334000" cy="31286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51AA6BF-289F-D547-BD53-872FD7F3FC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9" y="2832641"/>
            <a:ext cx="5334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DA1599A-043E-B749-A47F-4B9DFC4114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998" y="1219200"/>
            <a:ext cx="5334000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908339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Bullets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C5ADD405-13F0-1149-95F7-9218B1F35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904564"/>
            <a:ext cx="5334000" cy="35769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bullet list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12A132-6B63-B04D-B0B0-989445359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5334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847372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– Promin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cxnSpLocks/>
          </p:cNvCxnSpPr>
          <p:nvPr userDrawn="1"/>
        </p:nvCxnSpPr>
        <p:spPr>
          <a:xfrm>
            <a:off x="381000" y="2595282"/>
            <a:ext cx="5334000" cy="0"/>
          </a:xfrm>
          <a:prstGeom prst="line">
            <a:avLst/>
          </a:prstGeom>
          <a:ln w="25400">
            <a:solidFill>
              <a:srgbClr val="EE2A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EF727243-492B-2849-82C2-2846BF5D31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2904564"/>
            <a:ext cx="5334000" cy="35724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defRPr sz="18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prominent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DD82714-C09C-FA4F-90F0-8402817722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1219200"/>
            <a:ext cx="5334001" cy="10668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3600" b="1" i="0">
                <a:solidFill>
                  <a:srgbClr val="EE2A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two line header</a:t>
            </a:r>
          </a:p>
        </p:txBody>
      </p:sp>
    </p:spTree>
    <p:extLst>
      <p:ext uri="{BB962C8B-B14F-4D97-AF65-F5344CB8AC3E}">
        <p14:creationId xmlns:p14="http://schemas.microsoft.com/office/powerpoint/2010/main" val="105060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88D3-0695-004D-F396-795E929E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3060-1CF8-2EA5-8B13-0FAAA1229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83274-D871-7E73-0CA9-D68289317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3C854-C82C-6C63-A79A-197805C8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F42EE-5E53-6784-8FB1-A98803C7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18EB8-528B-5FEF-79F7-CE8A81F3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4957-6451-00B5-3983-486A96E1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812B2-A235-F2EB-3E05-C47694B02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5A7F9-F199-A557-3119-3CA8C06D2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3A48A-4AEC-E20A-7451-9FB0603FC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738CD-09BC-B893-04E4-71EB96EE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A0F71-4590-9258-7BDC-BA9DEDCA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641ED-13FB-E21C-6F15-89F2E598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EA014-6E1E-B937-7E70-A2EC99EA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8F4B-71A9-B93C-8A93-BB120E7A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7C251-67FD-2570-F5BA-0B3A03A3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539C9-941F-BE9D-3630-3775C118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26BA5-60A8-FCA4-CF8B-1DD0D4AD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2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4BF93-8F83-E574-4F93-47D58116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B9084-FCFF-F2D1-2CD8-5001DCCE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48051-4121-8CD9-700A-77BB4120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5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CA0A-B69D-E1F2-4DDC-4F831390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EABD-684F-1006-73D9-0D403415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BF707-2BBA-956F-E90D-E4E45AB0D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BC5AB-9B91-E20D-1407-E111153B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09A41-A56B-265F-A4F2-B5AECC78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F06C9-D6CC-9603-1892-A08C341F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4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B01B-59D0-D9EB-9F78-A55DDBFF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4F23A-A0AE-A757-176B-6EEB38DEE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E6F4C-2128-40C8-E11E-F04EC247D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E5E2F-4D53-2AFA-F78B-E0D69616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DFA27-9BD7-1DB6-5AEC-1E8320FB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DE755-3318-6C9F-CB5D-41E6A031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15950A-55DA-E401-7524-E3A3D4DA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3FFA1-BE13-5894-AE2A-E4D303A47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74E20-0B11-B072-2601-DED63D390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3B6DF-25CA-B617-49ED-3AB0E181A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84B08-4FEC-1135-F82C-7202C9189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9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48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pos="7440">
          <p15:clr>
            <a:srgbClr val="F26B43"/>
          </p15:clr>
        </p15:guide>
        <p15:guide id="3" orient="horz" pos="4080">
          <p15:clr>
            <a:srgbClr val="F26B43"/>
          </p15:clr>
        </p15:guide>
        <p15:guide id="4" orient="horz" pos="768">
          <p15:clr>
            <a:srgbClr val="F26B43"/>
          </p15:clr>
        </p15:guide>
        <p15:guide id="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02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3E46-0DCA-02B9-6BDE-7A6EBAB7A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5139" y="5260050"/>
            <a:ext cx="4457690" cy="172085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DIN Alternate" panose="020B0500000000000000" pitchFamily="34" charset="77"/>
                <a:cs typeface="Arial" panose="020B0604020202020204" pitchFamily="34" charset="0"/>
              </a:rPr>
              <a:t>Writing Centre</a:t>
            </a:r>
          </a:p>
        </p:txBody>
      </p:sp>
      <p:pic>
        <p:nvPicPr>
          <p:cNvPr id="4098" name="Picture 2" descr="About UWinnipeg | About UWinnipeg | The University of Winnipeg">
            <a:extLst>
              <a:ext uri="{FF2B5EF4-FFF2-40B4-BE49-F238E27FC236}">
                <a16:creationId xmlns:a16="http://schemas.microsoft.com/office/drawing/2014/main" id="{9584497A-C723-C659-30B8-88B98EC65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" b="18771"/>
          <a:stretch/>
        </p:blipFill>
        <p:spPr bwMode="auto">
          <a:xfrm>
            <a:off x="-1" y="1"/>
            <a:ext cx="12231233" cy="4833256"/>
          </a:xfrm>
          <a:prstGeom prst="rect">
            <a:avLst/>
          </a:prstGeom>
          <a:noFill/>
          <a:ln w="28575">
            <a:noFill/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W logo left stack colour white type">
            <a:extLst>
              <a:ext uri="{FF2B5EF4-FFF2-40B4-BE49-F238E27FC236}">
                <a16:creationId xmlns:a16="http://schemas.microsoft.com/office/drawing/2014/main" id="{EC8B353E-3A26-B88A-F985-DA10A5A7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08" y="5542193"/>
            <a:ext cx="3488256" cy="10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959D3C-47FF-7552-657C-212D0BBE2487}"/>
              </a:ext>
            </a:extLst>
          </p:cNvPr>
          <p:cNvCxnSpPr>
            <a:cxnSpLocks/>
          </p:cNvCxnSpPr>
          <p:nvPr/>
        </p:nvCxnSpPr>
        <p:spPr>
          <a:xfrm>
            <a:off x="10263339" y="6120475"/>
            <a:ext cx="193689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DE24BE-6C9D-859F-BF61-8CECBF4F87C0}"/>
              </a:ext>
            </a:extLst>
          </p:cNvPr>
          <p:cNvCxnSpPr>
            <a:cxnSpLocks/>
          </p:cNvCxnSpPr>
          <p:nvPr/>
        </p:nvCxnSpPr>
        <p:spPr>
          <a:xfrm>
            <a:off x="-30997" y="6120475"/>
            <a:ext cx="20147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7A5991-99CE-BDCE-A30F-241A233993D4}"/>
              </a:ext>
            </a:extLst>
          </p:cNvPr>
          <p:cNvCxnSpPr>
            <a:cxnSpLocks/>
          </p:cNvCxnSpPr>
          <p:nvPr/>
        </p:nvCxnSpPr>
        <p:spPr>
          <a:xfrm>
            <a:off x="10263339" y="6241878"/>
            <a:ext cx="193689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282D8C-6FC7-84A0-A665-574DD7ED7411}"/>
              </a:ext>
            </a:extLst>
          </p:cNvPr>
          <p:cNvCxnSpPr>
            <a:cxnSpLocks/>
          </p:cNvCxnSpPr>
          <p:nvPr/>
        </p:nvCxnSpPr>
        <p:spPr>
          <a:xfrm>
            <a:off x="-30997" y="6241878"/>
            <a:ext cx="20147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A17166-FE7A-390A-D371-E31F745F38EC}"/>
              </a:ext>
            </a:extLst>
          </p:cNvPr>
          <p:cNvSpPr/>
          <p:nvPr/>
        </p:nvSpPr>
        <p:spPr>
          <a:xfrm>
            <a:off x="-1" y="-21622"/>
            <a:ext cx="12192001" cy="5275547"/>
          </a:xfrm>
          <a:prstGeom prst="rect">
            <a:avLst/>
          </a:prstGeom>
          <a:solidFill>
            <a:schemeClr val="dk1">
              <a:alpha val="34000"/>
            </a:schemeClr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About UWinnipeg | About UWinnipeg | The University of Winnipeg">
            <a:extLst>
              <a:ext uri="{FF2B5EF4-FFF2-40B4-BE49-F238E27FC236}">
                <a16:creationId xmlns:a16="http://schemas.microsoft.com/office/drawing/2014/main" id="{0C3D330C-7452-9BEE-88B9-2EA4C9F9A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128" r="4360" b="88"/>
          <a:stretch/>
        </p:blipFill>
        <p:spPr bwMode="auto">
          <a:xfrm>
            <a:off x="0" y="-69742"/>
            <a:ext cx="12192000" cy="6997484"/>
          </a:xfrm>
          <a:prstGeom prst="rect">
            <a:avLst/>
          </a:prstGeom>
          <a:noFill/>
          <a:ln w="28575">
            <a:noFill/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84E030-47FF-D650-C327-772D3421B6E8}"/>
              </a:ext>
            </a:extLst>
          </p:cNvPr>
          <p:cNvSpPr/>
          <p:nvPr/>
        </p:nvSpPr>
        <p:spPr>
          <a:xfrm>
            <a:off x="0" y="-115490"/>
            <a:ext cx="12212663" cy="6973490"/>
          </a:xfrm>
          <a:prstGeom prst="rect">
            <a:avLst/>
          </a:prstGeom>
          <a:solidFill>
            <a:schemeClr val="dk1">
              <a:alpha val="72086"/>
            </a:schemeClr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70CD0E-0D02-A03C-172D-7CB8346AF8E3}"/>
              </a:ext>
            </a:extLst>
          </p:cNvPr>
          <p:cNvSpPr txBox="1">
            <a:spLocks/>
          </p:cNvSpPr>
          <p:nvPr/>
        </p:nvSpPr>
        <p:spPr>
          <a:xfrm>
            <a:off x="1175288" y="293362"/>
            <a:ext cx="9841424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At the Writing Centre, we can help you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become a better writer!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B0D0B51-B2A5-16DD-F244-4ED317ADE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780834"/>
              </p:ext>
            </p:extLst>
          </p:nvPr>
        </p:nvGraphicFramePr>
        <p:xfrm>
          <a:off x="-774915" y="1830925"/>
          <a:ext cx="13173559" cy="377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Graphic 11" descr="Pencil with solid fill">
            <a:extLst>
              <a:ext uri="{FF2B5EF4-FFF2-40B4-BE49-F238E27FC236}">
                <a16:creationId xmlns:a16="http://schemas.microsoft.com/office/drawing/2014/main" id="{51743AD8-31B6-9DA0-9C65-C87479BDA3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1904" y="2216255"/>
            <a:ext cx="641432" cy="641432"/>
          </a:xfrm>
          <a:prstGeom prst="rect">
            <a:avLst/>
          </a:prstGeom>
        </p:spPr>
      </p:pic>
      <p:pic>
        <p:nvPicPr>
          <p:cNvPr id="14" name="Graphic 13" descr="Teacher with solid fill">
            <a:extLst>
              <a:ext uri="{FF2B5EF4-FFF2-40B4-BE49-F238E27FC236}">
                <a16:creationId xmlns:a16="http://schemas.microsoft.com/office/drawing/2014/main" id="{AD8ABD40-36C5-B21F-F83A-B17C7FA12B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305" y="3437494"/>
            <a:ext cx="762543" cy="762543"/>
          </a:xfrm>
          <a:prstGeom prst="rect">
            <a:avLst/>
          </a:prstGeom>
        </p:spPr>
      </p:pic>
      <p:pic>
        <p:nvPicPr>
          <p:cNvPr id="16" name="Graphic 15" descr="Clock with solid fill">
            <a:extLst>
              <a:ext uri="{FF2B5EF4-FFF2-40B4-BE49-F238E27FC236}">
                <a16:creationId xmlns:a16="http://schemas.microsoft.com/office/drawing/2014/main" id="{7429FBF4-C6E5-6FE6-83E0-4B3615AB1B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3612" y="4677726"/>
            <a:ext cx="700007" cy="70000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7B190F-09AD-DFC2-BD66-94669A4923C8}"/>
              </a:ext>
            </a:extLst>
          </p:cNvPr>
          <p:cNvCxnSpPr>
            <a:cxnSpLocks/>
          </p:cNvCxnSpPr>
          <p:nvPr/>
        </p:nvCxnSpPr>
        <p:spPr>
          <a:xfrm>
            <a:off x="3990000" y="1614049"/>
            <a:ext cx="4212000" cy="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About UWinnipeg | About UWinnipeg | The University of Winnipeg">
            <a:extLst>
              <a:ext uri="{FF2B5EF4-FFF2-40B4-BE49-F238E27FC236}">
                <a16:creationId xmlns:a16="http://schemas.microsoft.com/office/drawing/2014/main" id="{0C3D330C-7452-9BEE-88B9-2EA4C9F9A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2289" r="4361" b="-83"/>
          <a:stretch/>
        </p:blipFill>
        <p:spPr bwMode="auto">
          <a:xfrm>
            <a:off x="0" y="16934"/>
            <a:ext cx="12235912" cy="6858000"/>
          </a:xfrm>
          <a:prstGeom prst="rect">
            <a:avLst/>
          </a:prstGeom>
          <a:noFill/>
          <a:ln w="28575">
            <a:noFill/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84E030-47FF-D650-C327-772D3421B6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2086"/>
            </a:schemeClr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70CD0E-0D02-A03C-172D-7CB8346AF8E3}"/>
              </a:ext>
            </a:extLst>
          </p:cNvPr>
          <p:cNvSpPr txBox="1">
            <a:spLocks/>
          </p:cNvSpPr>
          <p:nvPr/>
        </p:nvSpPr>
        <p:spPr>
          <a:xfrm>
            <a:off x="1175288" y="386623"/>
            <a:ext cx="9841424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What we do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7B190F-09AD-DFC2-BD66-94669A4923C8}"/>
              </a:ext>
            </a:extLst>
          </p:cNvPr>
          <p:cNvCxnSpPr>
            <a:cxnSpLocks/>
          </p:cNvCxnSpPr>
          <p:nvPr/>
        </p:nvCxnSpPr>
        <p:spPr>
          <a:xfrm>
            <a:off x="3990000" y="1058237"/>
            <a:ext cx="4212000" cy="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426A89-2F29-A7A3-D90A-1EC3C4DC3BDD}"/>
              </a:ext>
            </a:extLst>
          </p:cNvPr>
          <p:cNvSpPr/>
          <p:nvPr/>
        </p:nvSpPr>
        <p:spPr>
          <a:xfrm>
            <a:off x="508000" y="1422401"/>
            <a:ext cx="11480800" cy="4927598"/>
          </a:xfrm>
          <a:prstGeom prst="roundRect">
            <a:avLst/>
          </a:prstGeom>
          <a:solidFill>
            <a:srgbClr val="9C02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4F39D-F0EB-9680-84D2-C9DAEC38725B}"/>
              </a:ext>
            </a:extLst>
          </p:cNvPr>
          <p:cNvSpPr txBox="1"/>
          <p:nvPr/>
        </p:nvSpPr>
        <p:spPr>
          <a:xfrm>
            <a:off x="858684" y="1659346"/>
            <a:ext cx="10779432" cy="538609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CA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We can help with things like…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grammar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paragraph structure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argument development/thesis statements</a:t>
            </a:r>
            <a:endParaRPr lang="en-C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idea organization 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CA" sz="20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understanding of the assignment rubric</a:t>
            </a:r>
            <a:endParaRPr lang="en-CA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 fontAlgn="ctr"/>
            <a:r>
              <a:rPr lang="en-CA" sz="2400" b="1" i="1" dirty="0">
                <a:solidFill>
                  <a:schemeClr val="bg1"/>
                </a:solidFill>
                <a:latin typeface="Calibri" panose="020F0502020204030204" pitchFamily="34" charset="0"/>
              </a:rPr>
              <a:t>And much more!</a:t>
            </a:r>
          </a:p>
          <a:p>
            <a:pPr lvl="1" fontAlgn="ctr"/>
            <a:endParaRPr lang="en-CA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fontAlgn="ctr"/>
            <a:r>
              <a:rPr lang="en-CA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We can also help you identify problem areas in your own writing and good editing strategies overall, which can make you a more confident writer!</a:t>
            </a:r>
          </a:p>
          <a:p>
            <a:pPr fontAlgn="ctr"/>
            <a:endParaRPr lang="en-CA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fontAlgn="ctr"/>
            <a:r>
              <a:rPr lang="en-CA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We DON’T </a:t>
            </a:r>
            <a:r>
              <a:rPr lang="en-CA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proofread/edit your paper, nor do we promise a good grade. </a:t>
            </a:r>
          </a:p>
          <a:p>
            <a:pPr fontAlgn="ctr"/>
            <a:r>
              <a:rPr lang="en-CA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lvl="1" fontAlgn="ctr"/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2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About UWinnipeg | About UWinnipeg | The University of Winnipeg">
            <a:extLst>
              <a:ext uri="{FF2B5EF4-FFF2-40B4-BE49-F238E27FC236}">
                <a16:creationId xmlns:a16="http://schemas.microsoft.com/office/drawing/2014/main" id="{0C3D330C-7452-9BEE-88B9-2EA4C9F9A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2289" r="4361" b="-83"/>
          <a:stretch/>
        </p:blipFill>
        <p:spPr bwMode="auto">
          <a:xfrm>
            <a:off x="43912" y="16934"/>
            <a:ext cx="12192000" cy="6858000"/>
          </a:xfrm>
          <a:prstGeom prst="rect">
            <a:avLst/>
          </a:prstGeom>
          <a:noFill/>
          <a:ln w="28575">
            <a:noFill/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84E030-47FF-D650-C327-772D3421B6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2086"/>
            </a:schemeClr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70CD0E-0D02-A03C-172D-7CB8346AF8E3}"/>
              </a:ext>
            </a:extLst>
          </p:cNvPr>
          <p:cNvSpPr txBox="1">
            <a:spLocks/>
          </p:cNvSpPr>
          <p:nvPr/>
        </p:nvSpPr>
        <p:spPr>
          <a:xfrm>
            <a:off x="1175288" y="386623"/>
            <a:ext cx="9841424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How to book an appointment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7B190F-09AD-DFC2-BD66-94669A4923C8}"/>
              </a:ext>
            </a:extLst>
          </p:cNvPr>
          <p:cNvCxnSpPr>
            <a:cxnSpLocks/>
          </p:cNvCxnSpPr>
          <p:nvPr/>
        </p:nvCxnSpPr>
        <p:spPr>
          <a:xfrm>
            <a:off x="3990000" y="1058237"/>
            <a:ext cx="4212000" cy="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426A89-2F29-A7A3-D90A-1EC3C4DC3BDD}"/>
              </a:ext>
            </a:extLst>
          </p:cNvPr>
          <p:cNvSpPr/>
          <p:nvPr/>
        </p:nvSpPr>
        <p:spPr>
          <a:xfrm>
            <a:off x="508000" y="1422401"/>
            <a:ext cx="11480800" cy="4927598"/>
          </a:xfrm>
          <a:prstGeom prst="roundRect">
            <a:avLst/>
          </a:prstGeom>
          <a:solidFill>
            <a:srgbClr val="9C02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4F39D-F0EB-9680-84D2-C9DAEC38725B}"/>
              </a:ext>
            </a:extLst>
          </p:cNvPr>
          <p:cNvSpPr txBox="1"/>
          <p:nvPr/>
        </p:nvSpPr>
        <p:spPr>
          <a:xfrm>
            <a:off x="858684" y="1659346"/>
            <a:ext cx="10779432" cy="120032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fontAlgn="ctr">
              <a:buFont typeface="Wingdings" pitchFamily="2" charset="2"/>
              <a:buChar char="v"/>
            </a:pPr>
            <a:r>
              <a:rPr lang="en-CA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You can book online through our website or scan the QR code  </a:t>
            </a:r>
          </a:p>
          <a:p>
            <a:pPr lvl="1" fontAlgn="ctr"/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4821D-C7A8-601C-2840-1FE090D3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532" y="2523036"/>
            <a:ext cx="2755900" cy="275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 descr="A person and person looking at a piece of paper&#10;&#10;Description automatically generated">
            <a:extLst>
              <a:ext uri="{FF2B5EF4-FFF2-40B4-BE49-F238E27FC236}">
                <a16:creationId xmlns:a16="http://schemas.microsoft.com/office/drawing/2014/main" id="{34CB1E25-BA0D-9222-EABB-249522C05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27" y="2366374"/>
            <a:ext cx="6096000" cy="306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222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About UWinnipeg | About UWinnipeg | The University of Winnipeg">
            <a:extLst>
              <a:ext uri="{FF2B5EF4-FFF2-40B4-BE49-F238E27FC236}">
                <a16:creationId xmlns:a16="http://schemas.microsoft.com/office/drawing/2014/main" id="{0C3D330C-7452-9BEE-88B9-2EA4C9F9A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2289" r="4361" b="-83"/>
          <a:stretch/>
        </p:blipFill>
        <p:spPr bwMode="auto">
          <a:xfrm>
            <a:off x="43912" y="16934"/>
            <a:ext cx="12192000" cy="6858000"/>
          </a:xfrm>
          <a:prstGeom prst="rect">
            <a:avLst/>
          </a:prstGeom>
          <a:noFill/>
          <a:ln w="28575">
            <a:noFill/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84E030-47FF-D650-C327-772D3421B6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2086"/>
            </a:schemeClr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70CD0E-0D02-A03C-172D-7CB8346AF8E3}"/>
              </a:ext>
            </a:extLst>
          </p:cNvPr>
          <p:cNvSpPr txBox="1">
            <a:spLocks/>
          </p:cNvSpPr>
          <p:nvPr/>
        </p:nvSpPr>
        <p:spPr>
          <a:xfrm>
            <a:off x="1175288" y="386623"/>
            <a:ext cx="9841424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How to find us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7B190F-09AD-DFC2-BD66-94669A4923C8}"/>
              </a:ext>
            </a:extLst>
          </p:cNvPr>
          <p:cNvCxnSpPr>
            <a:cxnSpLocks/>
          </p:cNvCxnSpPr>
          <p:nvPr/>
        </p:nvCxnSpPr>
        <p:spPr>
          <a:xfrm>
            <a:off x="4040799" y="1058237"/>
            <a:ext cx="4212000" cy="0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426A89-2F29-A7A3-D90A-1EC3C4DC3BDD}"/>
              </a:ext>
            </a:extLst>
          </p:cNvPr>
          <p:cNvSpPr/>
          <p:nvPr/>
        </p:nvSpPr>
        <p:spPr>
          <a:xfrm>
            <a:off x="508000" y="2182196"/>
            <a:ext cx="11480800" cy="1342938"/>
          </a:xfrm>
          <a:prstGeom prst="roundRect">
            <a:avLst/>
          </a:prstGeom>
          <a:solidFill>
            <a:srgbClr val="B202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4F39D-F0EB-9680-84D2-C9DAEC38725B}"/>
              </a:ext>
            </a:extLst>
          </p:cNvPr>
          <p:cNvSpPr txBox="1"/>
          <p:nvPr/>
        </p:nvSpPr>
        <p:spPr>
          <a:xfrm>
            <a:off x="904568" y="1417229"/>
            <a:ext cx="10779432" cy="15696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ctr" fontAlgn="ctr">
              <a:buFont typeface="Wingdings" pitchFamily="2" charset="2"/>
              <a:buChar char="v"/>
            </a:pPr>
            <a:r>
              <a:rPr lang="en-CA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There are two ways to get to the Writing Centre (3rd floor Graham Hall, 3G10)</a:t>
            </a:r>
            <a:endParaRPr lang="en-CA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fontAlgn="ctr"/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lvl="1" algn="ctr" fontAlgn="ctr"/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A814452F-793E-BB27-BA23-323EEE050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867" y="2374882"/>
            <a:ext cx="914400" cy="9144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D95DAD4-1B19-0961-18C9-27ADCF0CBC0B}"/>
              </a:ext>
            </a:extLst>
          </p:cNvPr>
          <p:cNvSpPr/>
          <p:nvPr/>
        </p:nvSpPr>
        <p:spPr>
          <a:xfrm>
            <a:off x="508000" y="3771997"/>
            <a:ext cx="11480800" cy="2544136"/>
          </a:xfrm>
          <a:prstGeom prst="roundRect">
            <a:avLst/>
          </a:prstGeom>
          <a:solidFill>
            <a:srgbClr val="9C02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04228CA1-4F67-96E9-F0E6-1F11869B9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9867" y="3972294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577A88-0552-29A8-220F-5A0D868CFF0A}"/>
              </a:ext>
            </a:extLst>
          </p:cNvPr>
          <p:cNvSpPr txBox="1"/>
          <p:nvPr/>
        </p:nvSpPr>
        <p:spPr>
          <a:xfrm>
            <a:off x="1964267" y="2400754"/>
            <a:ext cx="9512012" cy="193899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ctr"/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Take the elevator across from the first-floor cafeteria up to the third floor. Walk down the hallway and turn to the left!</a:t>
            </a:r>
          </a:p>
          <a:p>
            <a:pPr algn="ctr" fontAlgn="ctr"/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lvl="1" algn="ctr" fontAlgn="ctr"/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7D436-E6E4-41B3-6162-5FD9DD2227D1}"/>
              </a:ext>
            </a:extLst>
          </p:cNvPr>
          <p:cNvSpPr txBox="1"/>
          <p:nvPr/>
        </p:nvSpPr>
        <p:spPr>
          <a:xfrm>
            <a:off x="1708992" y="4007442"/>
            <a:ext cx="10022562" cy="304698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ctr"/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Take the escalators up to the third floor. </a:t>
            </a:r>
            <a:b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Turn left after you pass the Dean’s Office and follow the brightly-coloured corridor towards the Duckworth Athletic Centre. </a:t>
            </a:r>
          </a:p>
          <a:p>
            <a:pPr algn="ctr" fontAlgn="ctr"/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At the end of the hallway before the overpass, turn left (signs for Graham Hall)</a:t>
            </a:r>
          </a:p>
          <a:p>
            <a:pPr algn="ctr" fontAlgn="ctr"/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</a:rPr>
              <a:t>Turn left down that hallway and go through the door.</a:t>
            </a:r>
          </a:p>
          <a:p>
            <a:pPr algn="ctr" fontAlgn="ctr"/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lvl="1" algn="ctr" fontAlgn="ctr"/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7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8C0000"/>
      </a:dk2>
      <a:lt2>
        <a:srgbClr val="E8E8E8"/>
      </a:lt2>
      <a:accent1>
        <a:srgbClr val="941100"/>
      </a:accent1>
      <a:accent2>
        <a:srgbClr val="A81100"/>
      </a:accent2>
      <a:accent3>
        <a:srgbClr val="CB0000"/>
      </a:accent3>
      <a:accent4>
        <a:srgbClr val="0F9ED5"/>
      </a:accent4>
      <a:accent5>
        <a:srgbClr val="A02B93"/>
      </a:accent5>
      <a:accent6>
        <a:srgbClr val="4EA72E"/>
      </a:accent6>
      <a:hlink>
        <a:srgbClr val="FF2600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Slides">
  <a:themeElements>
    <a:clrScheme name="UWinnipeg PPT 1">
      <a:dk1>
        <a:srgbClr val="5E5E5E"/>
      </a:dk1>
      <a:lt1>
        <a:srgbClr val="FFFFFF"/>
      </a:lt1>
      <a:dk2>
        <a:srgbClr val="5E5E5E"/>
      </a:dk2>
      <a:lt2>
        <a:srgbClr val="EAEAEA"/>
      </a:lt2>
      <a:accent1>
        <a:srgbClr val="ED2A3A"/>
      </a:accent1>
      <a:accent2>
        <a:srgbClr val="EAEAEA"/>
      </a:accent2>
      <a:accent3>
        <a:srgbClr val="C0C0C0"/>
      </a:accent3>
      <a:accent4>
        <a:srgbClr val="929292"/>
      </a:accent4>
      <a:accent5>
        <a:srgbClr val="5E5E5E"/>
      </a:accent5>
      <a:accent6>
        <a:srgbClr val="000000"/>
      </a:accent6>
      <a:hlink>
        <a:srgbClr val="ED2A3A"/>
      </a:hlink>
      <a:folHlink>
        <a:srgbClr val="8081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268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DIN Alternate</vt:lpstr>
      <vt:lpstr>Aptos</vt:lpstr>
      <vt:lpstr>Aptos Display</vt:lpstr>
      <vt:lpstr>Arial</vt:lpstr>
      <vt:lpstr>Calibri</vt:lpstr>
      <vt:lpstr>Wingdings</vt:lpstr>
      <vt:lpstr>Office Theme</vt:lpstr>
      <vt:lpstr>Content Slides</vt:lpstr>
      <vt:lpstr>Writing Centre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Centre</dc:title>
  <dc:creator>Juscenta/Jessie Haligowski</dc:creator>
  <cp:lastModifiedBy>Kevin Doyle</cp:lastModifiedBy>
  <cp:revision>7</cp:revision>
  <dcterms:created xsi:type="dcterms:W3CDTF">2024-09-10T14:11:29Z</dcterms:created>
  <dcterms:modified xsi:type="dcterms:W3CDTF">2024-09-16T20:51:43Z</dcterms:modified>
</cp:coreProperties>
</file>